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64" r:id="rId8"/>
    <p:sldId id="273" r:id="rId9"/>
    <p:sldId id="274" r:id="rId10"/>
    <p:sldId id="282" r:id="rId11"/>
    <p:sldId id="261" r:id="rId12"/>
    <p:sldId id="268" r:id="rId13"/>
    <p:sldId id="275" r:id="rId14"/>
    <p:sldId id="276" r:id="rId15"/>
    <p:sldId id="277" r:id="rId16"/>
    <p:sldId id="278" r:id="rId17"/>
    <p:sldId id="289" r:id="rId18"/>
    <p:sldId id="280" r:id="rId19"/>
    <p:sldId id="262" r:id="rId20"/>
    <p:sldId id="269" r:id="rId21"/>
    <p:sldId id="283" r:id="rId22"/>
    <p:sldId id="290" r:id="rId23"/>
    <p:sldId id="292" r:id="rId24"/>
    <p:sldId id="299" r:id="rId25"/>
    <p:sldId id="300" r:id="rId26"/>
    <p:sldId id="301" r:id="rId27"/>
    <p:sldId id="302" r:id="rId28"/>
    <p:sldId id="303" r:id="rId29"/>
    <p:sldId id="279" r:id="rId30"/>
    <p:sldId id="281" r:id="rId31"/>
    <p:sldId id="266" r:id="rId32"/>
    <p:sldId id="27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4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F206B4-B152-4B49-946F-F5A7B1292242}"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76A953D8-0F02-4AC1-9D9B-7F457F0EF8B6}">
      <dgm:prSet/>
      <dgm:spPr/>
      <dgm:t>
        <a:bodyPr/>
        <a:lstStyle/>
        <a:p>
          <a:r>
            <a:rPr lang="en-US" dirty="0"/>
            <a:t>I observed that KNN performed very well on the MNIST dataset but struggled when I tested it on the MNIST-M dataset, showing that KNN is sensitive to domain shifts like background changes.</a:t>
          </a:r>
          <a:endParaRPr lang="en-IN" dirty="0"/>
        </a:p>
      </dgm:t>
    </dgm:pt>
    <dgm:pt modelId="{FE05923E-9782-4650-A8EF-01EC1123D9C2}" type="parTrans" cxnId="{806C21A3-9D4A-4CF5-92A1-4C11E1322AFE}">
      <dgm:prSet/>
      <dgm:spPr/>
      <dgm:t>
        <a:bodyPr/>
        <a:lstStyle/>
        <a:p>
          <a:endParaRPr lang="en-IN"/>
        </a:p>
      </dgm:t>
    </dgm:pt>
    <dgm:pt modelId="{AA32E1A0-95ED-47CA-B25A-2BFE68F7BF38}" type="sibTrans" cxnId="{806C21A3-9D4A-4CF5-92A1-4C11E1322AFE}">
      <dgm:prSet/>
      <dgm:spPr/>
      <dgm:t>
        <a:bodyPr/>
        <a:lstStyle/>
        <a:p>
          <a:endParaRPr lang="en-IN"/>
        </a:p>
      </dgm:t>
    </dgm:pt>
    <dgm:pt modelId="{77A40A65-EAF1-4244-8817-A7E6D6227950}" type="pres">
      <dgm:prSet presAssocID="{A9F206B4-B152-4B49-946F-F5A7B1292242}" presName="compositeShape" presStyleCnt="0">
        <dgm:presLayoutVars>
          <dgm:chMax val="7"/>
          <dgm:dir/>
          <dgm:resizeHandles val="exact"/>
        </dgm:presLayoutVars>
      </dgm:prSet>
      <dgm:spPr/>
    </dgm:pt>
    <dgm:pt modelId="{0110C1FA-2CD7-4489-A0A1-9EF3CB9FDE70}" type="pres">
      <dgm:prSet presAssocID="{76A953D8-0F02-4AC1-9D9B-7F457F0EF8B6}" presName="circ1TxSh" presStyleLbl="vennNode1" presStyleIdx="0" presStyleCnt="1" custLinFactX="-35138" custLinFactNeighborX="-100000" custLinFactNeighborY="-29314"/>
      <dgm:spPr/>
    </dgm:pt>
  </dgm:ptLst>
  <dgm:cxnLst>
    <dgm:cxn modelId="{A676D63A-E670-4773-9EFA-FC23BB5D5B06}" type="presOf" srcId="{A9F206B4-B152-4B49-946F-F5A7B1292242}" destId="{77A40A65-EAF1-4244-8817-A7E6D6227950}" srcOrd="0" destOrd="0" presId="urn:microsoft.com/office/officeart/2005/8/layout/venn1"/>
    <dgm:cxn modelId="{7BF4FC3B-9738-4875-8BB6-70491BE2C67D}" type="presOf" srcId="{76A953D8-0F02-4AC1-9D9B-7F457F0EF8B6}" destId="{0110C1FA-2CD7-4489-A0A1-9EF3CB9FDE70}" srcOrd="0" destOrd="0" presId="urn:microsoft.com/office/officeart/2005/8/layout/venn1"/>
    <dgm:cxn modelId="{806C21A3-9D4A-4CF5-92A1-4C11E1322AFE}" srcId="{A9F206B4-B152-4B49-946F-F5A7B1292242}" destId="{76A953D8-0F02-4AC1-9D9B-7F457F0EF8B6}" srcOrd="0" destOrd="0" parTransId="{FE05923E-9782-4650-A8EF-01EC1123D9C2}" sibTransId="{AA32E1A0-95ED-47CA-B25A-2BFE68F7BF38}"/>
    <dgm:cxn modelId="{B12A9020-DC4B-47B9-89E3-F33F4ABC0AF9}" type="presParOf" srcId="{77A40A65-EAF1-4244-8817-A7E6D6227950}" destId="{0110C1FA-2CD7-4489-A0A1-9EF3CB9FDE70}"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2B0A70-81E5-4BDF-854B-C7B0A596F85F}"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23A6C472-E4A5-4150-8299-1F0362B7D4DB}">
      <dgm:prSet/>
      <dgm:spPr/>
      <dgm:t>
        <a:bodyPr/>
        <a:lstStyle/>
        <a:p>
          <a:r>
            <a:rPr lang="en-US" b="1" dirty="0"/>
            <a:t>While working on MNIST-M using CNN, I was able to achieve an accuracy of 95.5%. I visualized the features using t-SNE, where I saw that the digits formed distinct, well-separated clusters. The confusion matrix showed that most predictions were accurate, with very few mistakes across classes. I also plotted per-digit accuracy, and I noticed that all digits had accuracies between 90% and 100%</a:t>
          </a:r>
          <a:endParaRPr lang="en-IN" b="1" dirty="0"/>
        </a:p>
      </dgm:t>
    </dgm:pt>
    <dgm:pt modelId="{94C1514A-3B6C-4802-BA43-BCBA7EC8EF77}" type="parTrans" cxnId="{13D6BF74-F31F-414A-8BA7-0A4D4E1776A7}">
      <dgm:prSet/>
      <dgm:spPr/>
      <dgm:t>
        <a:bodyPr/>
        <a:lstStyle/>
        <a:p>
          <a:endParaRPr lang="en-IN"/>
        </a:p>
      </dgm:t>
    </dgm:pt>
    <dgm:pt modelId="{FAF19DEF-EFB3-43BC-8976-B6C6E9DF2A76}" type="sibTrans" cxnId="{13D6BF74-F31F-414A-8BA7-0A4D4E1776A7}">
      <dgm:prSet/>
      <dgm:spPr/>
      <dgm:t>
        <a:bodyPr/>
        <a:lstStyle/>
        <a:p>
          <a:endParaRPr lang="en-IN"/>
        </a:p>
      </dgm:t>
    </dgm:pt>
    <dgm:pt modelId="{94545470-F10F-42A1-931D-263C946ECD09}" type="pres">
      <dgm:prSet presAssocID="{702B0A70-81E5-4BDF-854B-C7B0A596F85F}" presName="compositeShape" presStyleCnt="0">
        <dgm:presLayoutVars>
          <dgm:chMax val="7"/>
          <dgm:dir/>
          <dgm:resizeHandles val="exact"/>
        </dgm:presLayoutVars>
      </dgm:prSet>
      <dgm:spPr/>
    </dgm:pt>
    <dgm:pt modelId="{F1A39C81-3A36-4BEB-BF74-9F6D23E0B0E2}" type="pres">
      <dgm:prSet presAssocID="{23A6C472-E4A5-4150-8299-1F0362B7D4DB}" presName="circ1TxSh" presStyleLbl="vennNode1" presStyleIdx="0" presStyleCnt="1"/>
      <dgm:spPr/>
    </dgm:pt>
  </dgm:ptLst>
  <dgm:cxnLst>
    <dgm:cxn modelId="{05F39600-9B48-449E-A98D-F565E2CB6B5E}" type="presOf" srcId="{702B0A70-81E5-4BDF-854B-C7B0A596F85F}" destId="{94545470-F10F-42A1-931D-263C946ECD09}" srcOrd="0" destOrd="0" presId="urn:microsoft.com/office/officeart/2005/8/layout/venn1"/>
    <dgm:cxn modelId="{0911180D-9DC8-4980-BC65-A283955DA7A0}" type="presOf" srcId="{23A6C472-E4A5-4150-8299-1F0362B7D4DB}" destId="{F1A39C81-3A36-4BEB-BF74-9F6D23E0B0E2}" srcOrd="0" destOrd="0" presId="urn:microsoft.com/office/officeart/2005/8/layout/venn1"/>
    <dgm:cxn modelId="{13D6BF74-F31F-414A-8BA7-0A4D4E1776A7}" srcId="{702B0A70-81E5-4BDF-854B-C7B0A596F85F}" destId="{23A6C472-E4A5-4150-8299-1F0362B7D4DB}" srcOrd="0" destOrd="0" parTransId="{94C1514A-3B6C-4802-BA43-BCBA7EC8EF77}" sibTransId="{FAF19DEF-EFB3-43BC-8976-B6C6E9DF2A76}"/>
    <dgm:cxn modelId="{8AEEEBE8-4403-4D01-B17F-98159D70770A}" type="presParOf" srcId="{94545470-F10F-42A1-931D-263C946ECD09}" destId="{F1A39C81-3A36-4BEB-BF74-9F6D23E0B0E2}"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10C1FA-2CD7-4489-A0A1-9EF3CB9FDE70}">
      <dsp:nvSpPr>
        <dsp:cNvPr id="0" name=""/>
        <dsp:cNvSpPr/>
      </dsp:nvSpPr>
      <dsp:spPr>
        <a:xfrm>
          <a:off x="0" y="0"/>
          <a:ext cx="2376215" cy="237621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I observed that KNN performed very well on the MNIST dataset but struggled when I tested it on the MNIST-M dataset, showing that KNN is sensitive to domain shifts like background changes.</a:t>
          </a:r>
          <a:endParaRPr lang="en-IN" sz="1300" kern="1200" dirty="0"/>
        </a:p>
      </dsp:txBody>
      <dsp:txXfrm>
        <a:off x="347989" y="347989"/>
        <a:ext cx="1680237" cy="1680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39C81-3A36-4BEB-BF74-9F6D23E0B0E2}">
      <dsp:nvSpPr>
        <dsp:cNvPr id="0" name=""/>
        <dsp:cNvSpPr/>
      </dsp:nvSpPr>
      <dsp:spPr>
        <a:xfrm>
          <a:off x="428174" y="0"/>
          <a:ext cx="2775126" cy="277512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b="1" kern="1200" dirty="0"/>
            <a:t>While working on MNIST-M using CNN, I was able to achieve an accuracy of 95.5%. I visualized the features using t-SNE, where I saw that the digits formed distinct, well-separated clusters. The confusion matrix showed that most predictions were accurate, with very few mistakes across classes. I also plotted per-digit accuracy, and I noticed that all digits had accuracies between 90% and 100%</a:t>
          </a:r>
          <a:endParaRPr lang="en-IN" sz="1000" b="1" kern="1200" dirty="0"/>
        </a:p>
      </dsp:txBody>
      <dsp:txXfrm>
        <a:off x="834582" y="406408"/>
        <a:ext cx="1962310" cy="196231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557F9E2-C68F-4222-9E8A-36107BEFC560}" type="datetimeFigureOut">
              <a:rPr lang="en-IN" smtClean="0"/>
              <a:t>11-07-2025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3048878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557F9E2-C68F-4222-9E8A-36107BEFC560}" type="datetimeFigureOut">
              <a:rPr lang="en-IN" smtClean="0"/>
              <a:t>11-07-2025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51739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557F9E2-C68F-4222-9E8A-36107BEFC560}" type="datetimeFigureOut">
              <a:rPr lang="en-IN" smtClean="0"/>
              <a:t>11-07-2025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2140026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557F9E2-C68F-4222-9E8A-36107BEFC560}" type="datetimeFigureOut">
              <a:rPr lang="en-IN" smtClean="0"/>
              <a:t>11-07-2025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190719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57F9E2-C68F-4222-9E8A-36107BEFC560}" type="datetimeFigureOut">
              <a:rPr lang="en-IN" smtClean="0"/>
              <a:t>11-07-2025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138073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557F9E2-C68F-4222-9E8A-36107BEFC560}" type="datetimeFigureOut">
              <a:rPr lang="en-IN" smtClean="0"/>
              <a:t>11-07-2025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279829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557F9E2-C68F-4222-9E8A-36107BEFC560}" type="datetimeFigureOut">
              <a:rPr lang="en-IN" smtClean="0"/>
              <a:t>11-07-2025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388398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557F9E2-C68F-4222-9E8A-36107BEFC560}" type="datetimeFigureOut">
              <a:rPr lang="en-IN" smtClean="0"/>
              <a:t>11-07-2025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189143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57F9E2-C68F-4222-9E8A-36107BEFC560}" type="datetimeFigureOut">
              <a:rPr lang="en-IN" smtClean="0"/>
              <a:t>11-07-2025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417406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57F9E2-C68F-4222-9E8A-36107BEFC560}" type="datetimeFigureOut">
              <a:rPr lang="en-IN" smtClean="0"/>
              <a:t>11-07-2025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2063575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57F9E2-C68F-4222-9E8A-36107BEFC560}" type="datetimeFigureOut">
              <a:rPr lang="en-IN" smtClean="0"/>
              <a:t>11-07-2025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4CF2EF-4463-4402-898D-6D74A98E833A}" type="slidenum">
              <a:rPr lang="en-IN" smtClean="0"/>
              <a:t>‹#›</a:t>
            </a:fld>
            <a:endParaRPr lang="en-IN"/>
          </a:p>
        </p:txBody>
      </p:sp>
    </p:spTree>
    <p:extLst>
      <p:ext uri="{BB962C8B-B14F-4D97-AF65-F5344CB8AC3E}">
        <p14:creationId xmlns:p14="http://schemas.microsoft.com/office/powerpoint/2010/main" val="3052097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57F9E2-C68F-4222-9E8A-36107BEFC560}" type="datetimeFigureOut">
              <a:rPr lang="en-IN" smtClean="0"/>
              <a:t>11-07-2025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CF2EF-4463-4402-898D-6D74A98E833A}" type="slidenum">
              <a:rPr lang="en-IN" smtClean="0"/>
              <a:t>‹#›</a:t>
            </a:fld>
            <a:endParaRPr lang="en-IN"/>
          </a:p>
        </p:txBody>
      </p:sp>
    </p:spTree>
    <p:extLst>
      <p:ext uri="{BB962C8B-B14F-4D97-AF65-F5344CB8AC3E}">
        <p14:creationId xmlns:p14="http://schemas.microsoft.com/office/powerpoint/2010/main" val="3614120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Domain Adaptation</a:t>
            </a:r>
          </a:p>
        </p:txBody>
      </p:sp>
      <p:sp>
        <p:nvSpPr>
          <p:cNvPr id="3" name="Subtitle 2"/>
          <p:cNvSpPr>
            <a:spLocks noGrp="1"/>
          </p:cNvSpPr>
          <p:nvPr>
            <p:ph type="subTitle" idx="1"/>
          </p:nvPr>
        </p:nvSpPr>
        <p:spPr/>
        <p:txBody>
          <a:bodyPr/>
          <a:lstStyle/>
          <a:p>
            <a:r>
              <a:rPr lang="en-IN" dirty="0"/>
              <a:t>Ansh Bajpai (AM.SC.U4AIE23108)</a:t>
            </a:r>
          </a:p>
          <a:p>
            <a:r>
              <a:rPr lang="en-IN" dirty="0"/>
              <a:t>Nishant Shah (AM.SC.U4AIE23166)</a:t>
            </a:r>
          </a:p>
          <a:p>
            <a:endParaRPr lang="en-IN" dirty="0"/>
          </a:p>
        </p:txBody>
      </p:sp>
    </p:spTree>
    <p:extLst>
      <p:ext uri="{BB962C8B-B14F-4D97-AF65-F5344CB8AC3E}">
        <p14:creationId xmlns:p14="http://schemas.microsoft.com/office/powerpoint/2010/main" val="2310951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BD9A7-6142-B8A7-FF8B-3487010F1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811F9-46DE-F2D5-72A9-17B740D648A0}"/>
              </a:ext>
            </a:extLst>
          </p:cNvPr>
          <p:cNvSpPr>
            <a:spLocks noGrp="1"/>
          </p:cNvSpPr>
          <p:nvPr>
            <p:ph type="title"/>
          </p:nvPr>
        </p:nvSpPr>
        <p:spPr/>
        <p:txBody>
          <a:bodyPr/>
          <a:lstStyle/>
          <a:p>
            <a:r>
              <a:rPr lang="en-IN" dirty="0"/>
              <a:t>Results – </a:t>
            </a:r>
            <a:r>
              <a:rPr lang="en-IN" dirty="0" err="1"/>
              <a:t>Mnist</a:t>
            </a:r>
            <a:r>
              <a:rPr lang="en-IN" dirty="0"/>
              <a:t>(training)-&gt; </a:t>
            </a:r>
            <a:r>
              <a:rPr lang="en-IN" dirty="0" err="1"/>
              <a:t>MnistM</a:t>
            </a:r>
            <a:r>
              <a:rPr lang="en-IN" dirty="0"/>
              <a:t>(testing)  </a:t>
            </a:r>
          </a:p>
        </p:txBody>
      </p:sp>
      <p:sp>
        <p:nvSpPr>
          <p:cNvPr id="8" name="TextBox 7">
            <a:extLst>
              <a:ext uri="{FF2B5EF4-FFF2-40B4-BE49-F238E27FC236}">
                <a16:creationId xmlns:a16="http://schemas.microsoft.com/office/drawing/2014/main" id="{F7D09E68-B1CA-32D6-6B9F-78DB5806C9E6}"/>
              </a:ext>
            </a:extLst>
          </p:cNvPr>
          <p:cNvSpPr txBox="1"/>
          <p:nvPr/>
        </p:nvSpPr>
        <p:spPr>
          <a:xfrm>
            <a:off x="838201" y="1859339"/>
            <a:ext cx="4541874" cy="3139321"/>
          </a:xfrm>
          <a:prstGeom prst="rect">
            <a:avLst/>
          </a:prstGeom>
          <a:noFill/>
        </p:spPr>
        <p:txBody>
          <a:bodyPr wrap="square" rtlCol="0">
            <a:spAutoFit/>
          </a:bodyPr>
          <a:lstStyle/>
          <a:p>
            <a:r>
              <a:rPr lang="en-US" b="1" dirty="0"/>
              <a:t>CORAL and MMD are loss functions</a:t>
            </a:r>
            <a:r>
              <a:rPr lang="en-US" dirty="0"/>
              <a:t> used during training to align feature distributions of source and target domains.</a:t>
            </a:r>
            <a:br>
              <a:rPr lang="en-US" dirty="0"/>
            </a:br>
            <a:r>
              <a:rPr lang="en-US" dirty="0"/>
              <a:t>But models like </a:t>
            </a:r>
            <a:r>
              <a:rPr lang="en-US" b="1" dirty="0"/>
              <a:t>Random Forest and SVM don’t use backpropagation</a:t>
            </a:r>
            <a:r>
              <a:rPr lang="en-US" dirty="0"/>
              <a:t>, so they </a:t>
            </a:r>
            <a:r>
              <a:rPr lang="en-US" b="1" dirty="0"/>
              <a:t>can’t minimize such losses</a:t>
            </a:r>
            <a:r>
              <a:rPr lang="en-US" dirty="0"/>
              <a:t>.</a:t>
            </a:r>
          </a:p>
          <a:p>
            <a:br>
              <a:rPr lang="en-US" dirty="0"/>
            </a:br>
            <a:r>
              <a:rPr lang="en-US" dirty="0"/>
              <a:t>That’s why CORAL and MMD are not directly effective for RF or SVM — they require a </a:t>
            </a:r>
            <a:r>
              <a:rPr lang="en-US" b="1" dirty="0"/>
              <a:t>differentiable model like a neural network</a:t>
            </a:r>
            <a:r>
              <a:rPr lang="en-US" dirty="0"/>
              <a:t> to learn domain-invariant features.</a:t>
            </a:r>
            <a:endParaRPr lang="en-IN" dirty="0"/>
          </a:p>
        </p:txBody>
      </p:sp>
      <p:sp>
        <p:nvSpPr>
          <p:cNvPr id="16" name="Rectangle 4">
            <a:extLst>
              <a:ext uri="{FF2B5EF4-FFF2-40B4-BE49-F238E27FC236}">
                <a16:creationId xmlns:a16="http://schemas.microsoft.com/office/drawing/2014/main" id="{DFE5BC4C-157B-4005-0153-0DDCF8ECA1B9}"/>
              </a:ext>
            </a:extLst>
          </p:cNvPr>
          <p:cNvSpPr>
            <a:spLocks noChangeArrowheads="1"/>
          </p:cNvSpPr>
          <p:nvPr/>
        </p:nvSpPr>
        <p:spPr bwMode="auto">
          <a:xfrm>
            <a:off x="5688418" y="1720841"/>
            <a:ext cx="650358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Training on MNIST: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2"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The model (RF/SVM) learns rules or hyperplanes based on </a:t>
            </a:r>
            <a:r>
              <a:rPr kumimoji="0" lang="en-US" altLang="en-US" b="1" i="0" u="none" strike="noStrike" cap="none" normalizeH="0" baseline="0" dirty="0">
                <a:ln>
                  <a:noFill/>
                </a:ln>
                <a:solidFill>
                  <a:schemeClr val="tx1"/>
                </a:solidFill>
                <a:effectLst/>
                <a:latin typeface="Arial" panose="020B0604020202020204" pitchFamily="34" charset="0"/>
              </a:rPr>
              <a:t>clean, grayscale digits on white background</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 “if pixel (x, y) is dark, maybe it’s a 7.”</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Testing on MNIST-M: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Input digits now have </a:t>
            </a:r>
            <a:r>
              <a:rPr kumimoji="0" lang="en-US" altLang="en-US" sz="1800" b="1" i="0" u="none" strike="noStrike" cap="none" normalizeH="0" baseline="0" dirty="0">
                <a:ln>
                  <a:noFill/>
                </a:ln>
                <a:solidFill>
                  <a:schemeClr val="tx1"/>
                </a:solidFill>
                <a:effectLst/>
                <a:latin typeface="Arial" panose="020B0604020202020204" pitchFamily="34" charset="0"/>
              </a:rPr>
              <a:t>colored, textured backgrounds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Pixel patterns are </a:t>
            </a:r>
            <a:r>
              <a:rPr kumimoji="0" lang="en-US" altLang="en-US" sz="1800" b="1" i="0" u="none" strike="noStrike" cap="none" normalizeH="0" baseline="0" dirty="0">
                <a:ln>
                  <a:noFill/>
                </a:ln>
                <a:solidFill>
                  <a:schemeClr val="tx1"/>
                </a:solidFill>
                <a:effectLst/>
                <a:latin typeface="Arial" panose="020B0604020202020204" pitchFamily="34" charset="0"/>
              </a:rPr>
              <a:t>no longer consistent</a:t>
            </a:r>
            <a:r>
              <a:rPr kumimoji="0" lang="en-US" altLang="en-US" sz="1800" b="0" i="0" u="none" strike="noStrike" cap="none" normalizeH="0" baseline="0" dirty="0">
                <a:ln>
                  <a:noFill/>
                </a:ln>
                <a:solidFill>
                  <a:schemeClr val="tx1"/>
                </a:solidFill>
                <a:effectLst/>
                <a:latin typeface="Arial" panose="020B0604020202020204" pitchFamily="34" charset="0"/>
              </a:rPr>
              <a:t> with what the model saw during training.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RF and SVM </a:t>
            </a:r>
            <a:r>
              <a:rPr kumimoji="0" lang="en-US" altLang="en-US" sz="1800" b="1" i="0" u="none" strike="noStrike" cap="none" normalizeH="0" baseline="0" dirty="0">
                <a:ln>
                  <a:noFill/>
                </a:ln>
                <a:solidFill>
                  <a:schemeClr val="tx1"/>
                </a:solidFill>
                <a:effectLst/>
                <a:latin typeface="Arial" panose="020B0604020202020204" pitchFamily="34" charset="0"/>
              </a:rPr>
              <a:t>misfire on these unfamiliar pixel distribution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70C80B30-98C7-6EFF-EE29-2E43126ADE97}"/>
              </a:ext>
            </a:extLst>
          </p:cNvPr>
          <p:cNvPicPr>
            <a:picLocks noChangeAspect="1"/>
          </p:cNvPicPr>
          <p:nvPr/>
        </p:nvPicPr>
        <p:blipFill>
          <a:blip r:embed="rId2"/>
          <a:stretch>
            <a:fillRect/>
          </a:stretch>
        </p:blipFill>
        <p:spPr>
          <a:xfrm>
            <a:off x="5681330" y="5167314"/>
            <a:ext cx="3038899" cy="820969"/>
          </a:xfrm>
          <a:prstGeom prst="rect">
            <a:avLst/>
          </a:prstGeom>
        </p:spPr>
      </p:pic>
    </p:spTree>
    <p:extLst>
      <p:ext uri="{BB962C8B-B14F-4D97-AF65-F5344CB8AC3E}">
        <p14:creationId xmlns:p14="http://schemas.microsoft.com/office/powerpoint/2010/main" val="1698862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 – Office 31 </a:t>
            </a:r>
          </a:p>
        </p:txBody>
      </p:sp>
      <p:pic>
        <p:nvPicPr>
          <p:cNvPr id="5" name="Content Placeholder 4">
            <a:extLst>
              <a:ext uri="{FF2B5EF4-FFF2-40B4-BE49-F238E27FC236}">
                <a16:creationId xmlns:a16="http://schemas.microsoft.com/office/drawing/2014/main" id="{52C7386C-EB6F-A471-54A4-6457FE5D39E1}"/>
              </a:ext>
            </a:extLst>
          </p:cNvPr>
          <p:cNvPicPr>
            <a:picLocks noGrp="1" noChangeAspect="1"/>
          </p:cNvPicPr>
          <p:nvPr>
            <p:ph idx="1"/>
          </p:nvPr>
        </p:nvPicPr>
        <p:blipFill>
          <a:blip r:embed="rId2"/>
          <a:stretch>
            <a:fillRect/>
          </a:stretch>
        </p:blipFill>
        <p:spPr>
          <a:xfrm>
            <a:off x="87428" y="1690688"/>
            <a:ext cx="3782594" cy="4351338"/>
          </a:xfrm>
        </p:spPr>
      </p:pic>
      <p:pic>
        <p:nvPicPr>
          <p:cNvPr id="7" name="Picture 6">
            <a:extLst>
              <a:ext uri="{FF2B5EF4-FFF2-40B4-BE49-F238E27FC236}">
                <a16:creationId xmlns:a16="http://schemas.microsoft.com/office/drawing/2014/main" id="{CE67FB05-8149-8DC1-4188-291B9B22AB02}"/>
              </a:ext>
            </a:extLst>
          </p:cNvPr>
          <p:cNvPicPr>
            <a:picLocks noChangeAspect="1"/>
          </p:cNvPicPr>
          <p:nvPr/>
        </p:nvPicPr>
        <p:blipFill>
          <a:blip r:embed="rId3"/>
          <a:stretch>
            <a:fillRect/>
          </a:stretch>
        </p:blipFill>
        <p:spPr>
          <a:xfrm>
            <a:off x="3959592" y="1690688"/>
            <a:ext cx="4182059" cy="4351338"/>
          </a:xfrm>
          <a:prstGeom prst="rect">
            <a:avLst/>
          </a:prstGeom>
        </p:spPr>
      </p:pic>
      <p:pic>
        <p:nvPicPr>
          <p:cNvPr id="9" name="Picture 8">
            <a:extLst>
              <a:ext uri="{FF2B5EF4-FFF2-40B4-BE49-F238E27FC236}">
                <a16:creationId xmlns:a16="http://schemas.microsoft.com/office/drawing/2014/main" id="{273FBEC1-D79B-C4B7-C2B1-F9BC4F0AF04E}"/>
              </a:ext>
            </a:extLst>
          </p:cNvPr>
          <p:cNvPicPr>
            <a:picLocks noChangeAspect="1"/>
          </p:cNvPicPr>
          <p:nvPr/>
        </p:nvPicPr>
        <p:blipFill>
          <a:blip r:embed="rId4"/>
          <a:stretch>
            <a:fillRect/>
          </a:stretch>
        </p:blipFill>
        <p:spPr>
          <a:xfrm>
            <a:off x="8305934" y="1690688"/>
            <a:ext cx="3798638" cy="4351338"/>
          </a:xfrm>
          <a:prstGeom prst="rect">
            <a:avLst/>
          </a:prstGeom>
        </p:spPr>
      </p:pic>
    </p:spTree>
    <p:extLst>
      <p:ext uri="{BB962C8B-B14F-4D97-AF65-F5344CB8AC3E}">
        <p14:creationId xmlns:p14="http://schemas.microsoft.com/office/powerpoint/2010/main" val="250620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DC32-7100-D233-9A17-C906CDE41AD2}"/>
              </a:ext>
            </a:extLst>
          </p:cNvPr>
          <p:cNvSpPr>
            <a:spLocks noGrp="1"/>
          </p:cNvSpPr>
          <p:nvPr>
            <p:ph type="title"/>
          </p:nvPr>
        </p:nvSpPr>
        <p:spPr>
          <a:xfrm>
            <a:off x="838200" y="365126"/>
            <a:ext cx="10515600" cy="773210"/>
          </a:xfrm>
        </p:spPr>
        <p:txBody>
          <a:bodyPr/>
          <a:lstStyle/>
          <a:p>
            <a:r>
              <a:rPr lang="en-IN" dirty="0"/>
              <a:t>Result – Office 31</a:t>
            </a:r>
          </a:p>
        </p:txBody>
      </p:sp>
      <p:pic>
        <p:nvPicPr>
          <p:cNvPr id="5" name="Content Placeholder 4">
            <a:extLst>
              <a:ext uri="{FF2B5EF4-FFF2-40B4-BE49-F238E27FC236}">
                <a16:creationId xmlns:a16="http://schemas.microsoft.com/office/drawing/2014/main" id="{2E322A38-337B-B008-C537-684E689CCD23}"/>
              </a:ext>
            </a:extLst>
          </p:cNvPr>
          <p:cNvPicPr>
            <a:picLocks noGrp="1" noChangeAspect="1"/>
          </p:cNvPicPr>
          <p:nvPr>
            <p:ph idx="1"/>
          </p:nvPr>
        </p:nvPicPr>
        <p:blipFill>
          <a:blip r:embed="rId2"/>
          <a:stretch>
            <a:fillRect/>
          </a:stretch>
        </p:blipFill>
        <p:spPr>
          <a:xfrm>
            <a:off x="160217" y="1253330"/>
            <a:ext cx="3682606" cy="4954429"/>
          </a:xfrm>
        </p:spPr>
      </p:pic>
      <p:pic>
        <p:nvPicPr>
          <p:cNvPr id="7" name="Picture 6">
            <a:extLst>
              <a:ext uri="{FF2B5EF4-FFF2-40B4-BE49-F238E27FC236}">
                <a16:creationId xmlns:a16="http://schemas.microsoft.com/office/drawing/2014/main" id="{E103D31C-4E18-D4E8-3645-029AD869F56D}"/>
              </a:ext>
            </a:extLst>
          </p:cNvPr>
          <p:cNvPicPr>
            <a:picLocks noChangeAspect="1"/>
          </p:cNvPicPr>
          <p:nvPr/>
        </p:nvPicPr>
        <p:blipFill>
          <a:blip r:embed="rId3"/>
          <a:stretch>
            <a:fillRect/>
          </a:stretch>
        </p:blipFill>
        <p:spPr>
          <a:xfrm>
            <a:off x="3998328" y="1253330"/>
            <a:ext cx="3829584" cy="4954429"/>
          </a:xfrm>
          <a:prstGeom prst="rect">
            <a:avLst/>
          </a:prstGeom>
        </p:spPr>
      </p:pic>
      <p:pic>
        <p:nvPicPr>
          <p:cNvPr id="9" name="Picture 8">
            <a:extLst>
              <a:ext uri="{FF2B5EF4-FFF2-40B4-BE49-F238E27FC236}">
                <a16:creationId xmlns:a16="http://schemas.microsoft.com/office/drawing/2014/main" id="{7CCAACF5-189D-737F-16E8-BADF078D4794}"/>
              </a:ext>
            </a:extLst>
          </p:cNvPr>
          <p:cNvPicPr>
            <a:picLocks noChangeAspect="1"/>
          </p:cNvPicPr>
          <p:nvPr/>
        </p:nvPicPr>
        <p:blipFill>
          <a:blip r:embed="rId4"/>
          <a:stretch>
            <a:fillRect/>
          </a:stretch>
        </p:blipFill>
        <p:spPr>
          <a:xfrm>
            <a:off x="7983417" y="1253329"/>
            <a:ext cx="4048366" cy="4954429"/>
          </a:xfrm>
          <a:prstGeom prst="rect">
            <a:avLst/>
          </a:prstGeom>
        </p:spPr>
      </p:pic>
    </p:spTree>
    <p:extLst>
      <p:ext uri="{BB962C8B-B14F-4D97-AF65-F5344CB8AC3E}">
        <p14:creationId xmlns:p14="http://schemas.microsoft.com/office/powerpoint/2010/main" val="3116493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B25EE8-C567-8E6A-87C4-A0D3FA17A263}"/>
              </a:ext>
            </a:extLst>
          </p:cNvPr>
          <p:cNvSpPr>
            <a:spLocks noGrp="1"/>
          </p:cNvSpPr>
          <p:nvPr>
            <p:ph type="title"/>
          </p:nvPr>
        </p:nvSpPr>
        <p:spPr/>
        <p:txBody>
          <a:bodyPr>
            <a:normAutofit/>
          </a:bodyPr>
          <a:lstStyle/>
          <a:p>
            <a:r>
              <a:rPr lang="en-US" dirty="0"/>
              <a:t>Visualization of Results – </a:t>
            </a:r>
            <a:r>
              <a:rPr lang="en-US" dirty="0" err="1"/>
              <a:t>Mnist</a:t>
            </a:r>
            <a:r>
              <a:rPr lang="en-US" dirty="0"/>
              <a:t> </a:t>
            </a:r>
            <a:br>
              <a:rPr lang="en-US" sz="2200" dirty="0"/>
            </a:br>
            <a:r>
              <a:rPr lang="en-US" sz="2200" dirty="0"/>
              <a:t>for PPT I am using results from SVM</a:t>
            </a:r>
            <a:endParaRPr lang="en-IN" sz="2200" dirty="0"/>
          </a:p>
        </p:txBody>
      </p:sp>
      <p:pic>
        <p:nvPicPr>
          <p:cNvPr id="3" name="Picture 2">
            <a:extLst>
              <a:ext uri="{FF2B5EF4-FFF2-40B4-BE49-F238E27FC236}">
                <a16:creationId xmlns:a16="http://schemas.microsoft.com/office/drawing/2014/main" id="{0FF104BF-26D2-D74C-CBD6-35C4CAE5FEAB}"/>
              </a:ext>
            </a:extLst>
          </p:cNvPr>
          <p:cNvPicPr>
            <a:picLocks noChangeAspect="1"/>
          </p:cNvPicPr>
          <p:nvPr/>
        </p:nvPicPr>
        <p:blipFill>
          <a:blip r:embed="rId2"/>
          <a:stretch>
            <a:fillRect/>
          </a:stretch>
        </p:blipFill>
        <p:spPr>
          <a:xfrm>
            <a:off x="255181" y="1690689"/>
            <a:ext cx="3657600" cy="4457562"/>
          </a:xfrm>
          <a:prstGeom prst="rect">
            <a:avLst/>
          </a:prstGeom>
        </p:spPr>
      </p:pic>
      <p:pic>
        <p:nvPicPr>
          <p:cNvPr id="6" name="Picture 5">
            <a:extLst>
              <a:ext uri="{FF2B5EF4-FFF2-40B4-BE49-F238E27FC236}">
                <a16:creationId xmlns:a16="http://schemas.microsoft.com/office/drawing/2014/main" id="{BA872A4D-9145-7074-684F-1B4605884EAB}"/>
              </a:ext>
            </a:extLst>
          </p:cNvPr>
          <p:cNvPicPr>
            <a:picLocks noChangeAspect="1"/>
          </p:cNvPicPr>
          <p:nvPr/>
        </p:nvPicPr>
        <p:blipFill>
          <a:blip r:embed="rId3"/>
          <a:stretch>
            <a:fillRect/>
          </a:stretch>
        </p:blipFill>
        <p:spPr>
          <a:xfrm>
            <a:off x="3912780" y="1690688"/>
            <a:ext cx="3578081" cy="4457562"/>
          </a:xfrm>
          <a:prstGeom prst="rect">
            <a:avLst/>
          </a:prstGeom>
        </p:spPr>
      </p:pic>
      <p:pic>
        <p:nvPicPr>
          <p:cNvPr id="10" name="Picture 9">
            <a:extLst>
              <a:ext uri="{FF2B5EF4-FFF2-40B4-BE49-F238E27FC236}">
                <a16:creationId xmlns:a16="http://schemas.microsoft.com/office/drawing/2014/main" id="{518B1171-3890-FB76-D7A1-3439F682392A}"/>
              </a:ext>
            </a:extLst>
          </p:cNvPr>
          <p:cNvPicPr>
            <a:picLocks noChangeAspect="1"/>
          </p:cNvPicPr>
          <p:nvPr/>
        </p:nvPicPr>
        <p:blipFill>
          <a:blip r:embed="rId4"/>
          <a:stretch>
            <a:fillRect/>
          </a:stretch>
        </p:blipFill>
        <p:spPr>
          <a:xfrm>
            <a:off x="7490861" y="1690687"/>
            <a:ext cx="4588564" cy="4457562"/>
          </a:xfrm>
          <a:prstGeom prst="rect">
            <a:avLst/>
          </a:prstGeom>
        </p:spPr>
      </p:pic>
    </p:spTree>
    <p:extLst>
      <p:ext uri="{BB962C8B-B14F-4D97-AF65-F5344CB8AC3E}">
        <p14:creationId xmlns:p14="http://schemas.microsoft.com/office/powerpoint/2010/main" val="1451858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B2A8-EBE7-6B28-6CC7-7822BC1DA57B}"/>
              </a:ext>
            </a:extLst>
          </p:cNvPr>
          <p:cNvSpPr>
            <a:spLocks noGrp="1"/>
          </p:cNvSpPr>
          <p:nvPr>
            <p:ph type="title"/>
          </p:nvPr>
        </p:nvSpPr>
        <p:spPr/>
        <p:txBody>
          <a:bodyPr>
            <a:normAutofit/>
          </a:bodyPr>
          <a:lstStyle/>
          <a:p>
            <a:r>
              <a:rPr lang="en-US" dirty="0"/>
              <a:t>Visualization of Results MNIST</a:t>
            </a:r>
            <a:br>
              <a:rPr lang="en-US" sz="2200" dirty="0"/>
            </a:br>
            <a:r>
              <a:rPr lang="en-US" sz="2200" dirty="0"/>
              <a:t>for PPT I am using results from SVM </a:t>
            </a:r>
            <a:endParaRPr lang="en-IN" sz="2200" dirty="0"/>
          </a:p>
        </p:txBody>
      </p:sp>
      <p:pic>
        <p:nvPicPr>
          <p:cNvPr id="5" name="Picture 4">
            <a:extLst>
              <a:ext uri="{FF2B5EF4-FFF2-40B4-BE49-F238E27FC236}">
                <a16:creationId xmlns:a16="http://schemas.microsoft.com/office/drawing/2014/main" id="{D3268DB1-5B43-B605-3EF5-106E964D8321}"/>
              </a:ext>
            </a:extLst>
          </p:cNvPr>
          <p:cNvPicPr>
            <a:picLocks noChangeAspect="1"/>
          </p:cNvPicPr>
          <p:nvPr/>
        </p:nvPicPr>
        <p:blipFill>
          <a:blip r:embed="rId2"/>
          <a:stretch>
            <a:fillRect/>
          </a:stretch>
        </p:blipFill>
        <p:spPr>
          <a:xfrm>
            <a:off x="658221" y="1952210"/>
            <a:ext cx="5133975" cy="4333875"/>
          </a:xfrm>
          <a:prstGeom prst="rect">
            <a:avLst/>
          </a:prstGeom>
        </p:spPr>
      </p:pic>
      <p:pic>
        <p:nvPicPr>
          <p:cNvPr id="9" name="Picture 8">
            <a:extLst>
              <a:ext uri="{FF2B5EF4-FFF2-40B4-BE49-F238E27FC236}">
                <a16:creationId xmlns:a16="http://schemas.microsoft.com/office/drawing/2014/main" id="{D493340C-716F-F986-8CA6-421AC558620E}"/>
              </a:ext>
            </a:extLst>
          </p:cNvPr>
          <p:cNvPicPr>
            <a:picLocks noChangeAspect="1"/>
          </p:cNvPicPr>
          <p:nvPr/>
        </p:nvPicPr>
        <p:blipFill>
          <a:blip r:embed="rId3"/>
          <a:stretch>
            <a:fillRect/>
          </a:stretch>
        </p:blipFill>
        <p:spPr>
          <a:xfrm>
            <a:off x="7147423" y="1425387"/>
            <a:ext cx="3503159" cy="2693761"/>
          </a:xfrm>
          <a:prstGeom prst="rect">
            <a:avLst/>
          </a:prstGeom>
        </p:spPr>
      </p:pic>
      <p:pic>
        <p:nvPicPr>
          <p:cNvPr id="11" name="Picture 10">
            <a:extLst>
              <a:ext uri="{FF2B5EF4-FFF2-40B4-BE49-F238E27FC236}">
                <a16:creationId xmlns:a16="http://schemas.microsoft.com/office/drawing/2014/main" id="{2C18D45E-338F-C413-E859-8EDED833658A}"/>
              </a:ext>
            </a:extLst>
          </p:cNvPr>
          <p:cNvPicPr>
            <a:picLocks noChangeAspect="1"/>
          </p:cNvPicPr>
          <p:nvPr/>
        </p:nvPicPr>
        <p:blipFill>
          <a:blip r:embed="rId4"/>
          <a:stretch>
            <a:fillRect/>
          </a:stretch>
        </p:blipFill>
        <p:spPr>
          <a:xfrm>
            <a:off x="7147422" y="4119147"/>
            <a:ext cx="3503159" cy="2469965"/>
          </a:xfrm>
          <a:prstGeom prst="rect">
            <a:avLst/>
          </a:prstGeom>
        </p:spPr>
      </p:pic>
    </p:spTree>
    <p:extLst>
      <p:ext uri="{BB962C8B-B14F-4D97-AF65-F5344CB8AC3E}">
        <p14:creationId xmlns:p14="http://schemas.microsoft.com/office/powerpoint/2010/main" val="2798451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0B904-7BDA-5C83-8E6A-7EB28E7713C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8EF675-D49A-C0B2-6EA0-A4A9BFDBCFB5}"/>
              </a:ext>
            </a:extLst>
          </p:cNvPr>
          <p:cNvSpPr>
            <a:spLocks noGrp="1"/>
          </p:cNvSpPr>
          <p:nvPr>
            <p:ph type="title"/>
          </p:nvPr>
        </p:nvSpPr>
        <p:spPr/>
        <p:txBody>
          <a:bodyPr>
            <a:normAutofit/>
          </a:bodyPr>
          <a:lstStyle/>
          <a:p>
            <a:r>
              <a:rPr lang="en-US" dirty="0"/>
              <a:t>Visualization of Results – </a:t>
            </a:r>
            <a:r>
              <a:rPr lang="en-US" dirty="0" err="1"/>
              <a:t>Mnist</a:t>
            </a:r>
            <a:r>
              <a:rPr lang="en-US" dirty="0"/>
              <a:t>-M</a:t>
            </a:r>
            <a:br>
              <a:rPr lang="en-US" sz="2200" dirty="0"/>
            </a:br>
            <a:r>
              <a:rPr lang="en-US" sz="2200" dirty="0"/>
              <a:t>for PPT I am using results from SVM </a:t>
            </a:r>
            <a:endParaRPr lang="en-IN" sz="2200" dirty="0"/>
          </a:p>
        </p:txBody>
      </p:sp>
      <p:pic>
        <p:nvPicPr>
          <p:cNvPr id="8" name="Picture 7">
            <a:extLst>
              <a:ext uri="{FF2B5EF4-FFF2-40B4-BE49-F238E27FC236}">
                <a16:creationId xmlns:a16="http://schemas.microsoft.com/office/drawing/2014/main" id="{1D9150EB-77F0-D932-6B3A-FBA22DEEADC0}"/>
              </a:ext>
            </a:extLst>
          </p:cNvPr>
          <p:cNvPicPr>
            <a:picLocks noChangeAspect="1"/>
          </p:cNvPicPr>
          <p:nvPr/>
        </p:nvPicPr>
        <p:blipFill>
          <a:blip r:embed="rId2"/>
          <a:stretch>
            <a:fillRect/>
          </a:stretch>
        </p:blipFill>
        <p:spPr>
          <a:xfrm>
            <a:off x="479864" y="1690688"/>
            <a:ext cx="3634936" cy="4457562"/>
          </a:xfrm>
          <a:prstGeom prst="rect">
            <a:avLst/>
          </a:prstGeom>
        </p:spPr>
      </p:pic>
      <p:pic>
        <p:nvPicPr>
          <p:cNvPr id="11" name="Picture 10">
            <a:extLst>
              <a:ext uri="{FF2B5EF4-FFF2-40B4-BE49-F238E27FC236}">
                <a16:creationId xmlns:a16="http://schemas.microsoft.com/office/drawing/2014/main" id="{4AC5A584-03A5-DFFD-757B-8CA7B1D71333}"/>
              </a:ext>
            </a:extLst>
          </p:cNvPr>
          <p:cNvPicPr>
            <a:picLocks noChangeAspect="1"/>
          </p:cNvPicPr>
          <p:nvPr/>
        </p:nvPicPr>
        <p:blipFill>
          <a:blip r:embed="rId3"/>
          <a:stretch>
            <a:fillRect/>
          </a:stretch>
        </p:blipFill>
        <p:spPr>
          <a:xfrm>
            <a:off x="7740502" y="1605628"/>
            <a:ext cx="4094374" cy="4635684"/>
          </a:xfrm>
          <a:prstGeom prst="rect">
            <a:avLst/>
          </a:prstGeom>
        </p:spPr>
      </p:pic>
      <p:pic>
        <p:nvPicPr>
          <p:cNvPr id="13" name="Picture 12">
            <a:extLst>
              <a:ext uri="{FF2B5EF4-FFF2-40B4-BE49-F238E27FC236}">
                <a16:creationId xmlns:a16="http://schemas.microsoft.com/office/drawing/2014/main" id="{BD99C071-261F-24D1-2152-2809A4873986}"/>
              </a:ext>
            </a:extLst>
          </p:cNvPr>
          <p:cNvPicPr>
            <a:picLocks noChangeAspect="1"/>
          </p:cNvPicPr>
          <p:nvPr/>
        </p:nvPicPr>
        <p:blipFill>
          <a:blip r:embed="rId4"/>
          <a:stretch>
            <a:fillRect/>
          </a:stretch>
        </p:blipFill>
        <p:spPr>
          <a:xfrm>
            <a:off x="4114800" y="1690688"/>
            <a:ext cx="3625702" cy="4550624"/>
          </a:xfrm>
          <a:prstGeom prst="rect">
            <a:avLst/>
          </a:prstGeom>
        </p:spPr>
      </p:pic>
    </p:spTree>
    <p:extLst>
      <p:ext uri="{BB962C8B-B14F-4D97-AF65-F5344CB8AC3E}">
        <p14:creationId xmlns:p14="http://schemas.microsoft.com/office/powerpoint/2010/main" val="37467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16DAE-4ADA-2AC4-F2E4-D83080A7F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AFC66-ECBC-1E08-636E-30EAE22DA0F4}"/>
              </a:ext>
            </a:extLst>
          </p:cNvPr>
          <p:cNvSpPr>
            <a:spLocks noGrp="1"/>
          </p:cNvSpPr>
          <p:nvPr>
            <p:ph type="title"/>
          </p:nvPr>
        </p:nvSpPr>
        <p:spPr/>
        <p:txBody>
          <a:bodyPr>
            <a:normAutofit/>
          </a:bodyPr>
          <a:lstStyle/>
          <a:p>
            <a:r>
              <a:rPr lang="en-US" dirty="0"/>
              <a:t>Visualization of Results – </a:t>
            </a:r>
            <a:r>
              <a:rPr lang="en-US" dirty="0" err="1"/>
              <a:t>Mnist</a:t>
            </a:r>
            <a:r>
              <a:rPr lang="en-US" dirty="0"/>
              <a:t> -M</a:t>
            </a:r>
            <a:br>
              <a:rPr lang="en-US" sz="2200" dirty="0"/>
            </a:br>
            <a:r>
              <a:rPr lang="en-US" sz="2200" dirty="0"/>
              <a:t>for PPT I am using results from SVM</a:t>
            </a:r>
            <a:endParaRPr lang="en-IN" sz="2200" dirty="0"/>
          </a:p>
        </p:txBody>
      </p:sp>
      <p:pic>
        <p:nvPicPr>
          <p:cNvPr id="4" name="Picture 3">
            <a:extLst>
              <a:ext uri="{FF2B5EF4-FFF2-40B4-BE49-F238E27FC236}">
                <a16:creationId xmlns:a16="http://schemas.microsoft.com/office/drawing/2014/main" id="{BB2B3121-6C0A-89ED-74CB-24566717B858}"/>
              </a:ext>
            </a:extLst>
          </p:cNvPr>
          <p:cNvPicPr>
            <a:picLocks noChangeAspect="1"/>
          </p:cNvPicPr>
          <p:nvPr/>
        </p:nvPicPr>
        <p:blipFill>
          <a:blip r:embed="rId2"/>
          <a:stretch>
            <a:fillRect/>
          </a:stretch>
        </p:blipFill>
        <p:spPr>
          <a:xfrm>
            <a:off x="541263" y="1612936"/>
            <a:ext cx="5133975" cy="4333875"/>
          </a:xfrm>
          <a:prstGeom prst="rect">
            <a:avLst/>
          </a:prstGeom>
        </p:spPr>
      </p:pic>
      <p:pic>
        <p:nvPicPr>
          <p:cNvPr id="7" name="Picture 6">
            <a:extLst>
              <a:ext uri="{FF2B5EF4-FFF2-40B4-BE49-F238E27FC236}">
                <a16:creationId xmlns:a16="http://schemas.microsoft.com/office/drawing/2014/main" id="{DCB7FCD6-323C-C8AF-8A60-9EE7D9F1BCEC}"/>
              </a:ext>
            </a:extLst>
          </p:cNvPr>
          <p:cNvPicPr>
            <a:picLocks noChangeAspect="1"/>
          </p:cNvPicPr>
          <p:nvPr/>
        </p:nvPicPr>
        <p:blipFill>
          <a:blip r:embed="rId3"/>
          <a:stretch>
            <a:fillRect/>
          </a:stretch>
        </p:blipFill>
        <p:spPr>
          <a:xfrm>
            <a:off x="7283302" y="1474714"/>
            <a:ext cx="3367279" cy="2459334"/>
          </a:xfrm>
          <a:prstGeom prst="rect">
            <a:avLst/>
          </a:prstGeom>
        </p:spPr>
      </p:pic>
      <p:pic>
        <p:nvPicPr>
          <p:cNvPr id="10" name="Picture 9">
            <a:extLst>
              <a:ext uri="{FF2B5EF4-FFF2-40B4-BE49-F238E27FC236}">
                <a16:creationId xmlns:a16="http://schemas.microsoft.com/office/drawing/2014/main" id="{AF5B1BA1-DA74-4B33-9975-5820EEEEC20C}"/>
              </a:ext>
            </a:extLst>
          </p:cNvPr>
          <p:cNvPicPr>
            <a:picLocks noChangeAspect="1"/>
          </p:cNvPicPr>
          <p:nvPr/>
        </p:nvPicPr>
        <p:blipFill>
          <a:blip r:embed="rId4"/>
          <a:stretch>
            <a:fillRect/>
          </a:stretch>
        </p:blipFill>
        <p:spPr>
          <a:xfrm>
            <a:off x="7283302" y="3934048"/>
            <a:ext cx="3367279" cy="2558827"/>
          </a:xfrm>
          <a:prstGeom prst="rect">
            <a:avLst/>
          </a:prstGeom>
        </p:spPr>
      </p:pic>
    </p:spTree>
    <p:extLst>
      <p:ext uri="{BB962C8B-B14F-4D97-AF65-F5344CB8AC3E}">
        <p14:creationId xmlns:p14="http://schemas.microsoft.com/office/powerpoint/2010/main" val="764571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24788-21B5-F5C1-5DBB-433840013A22}"/>
              </a:ext>
            </a:extLst>
          </p:cNvPr>
          <p:cNvSpPr>
            <a:spLocks noGrp="1"/>
          </p:cNvSpPr>
          <p:nvPr>
            <p:ph type="title"/>
          </p:nvPr>
        </p:nvSpPr>
        <p:spPr/>
        <p:txBody>
          <a:bodyPr/>
          <a:lstStyle/>
          <a:p>
            <a:r>
              <a:rPr lang="en-IN" dirty="0"/>
              <a:t>How does RBF Kernel Help here ?</a:t>
            </a:r>
          </a:p>
        </p:txBody>
      </p:sp>
      <p:pic>
        <p:nvPicPr>
          <p:cNvPr id="4" name="Picture 3">
            <a:extLst>
              <a:ext uri="{FF2B5EF4-FFF2-40B4-BE49-F238E27FC236}">
                <a16:creationId xmlns:a16="http://schemas.microsoft.com/office/drawing/2014/main" id="{2FE0A273-E50D-9EBC-DA87-DF1BB5EC8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9" y="2252264"/>
            <a:ext cx="4879395" cy="3207757"/>
          </a:xfrm>
          <a:prstGeom prst="rect">
            <a:avLst/>
          </a:prstGeom>
        </p:spPr>
      </p:pic>
      <p:pic>
        <p:nvPicPr>
          <p:cNvPr id="6" name="Picture 5">
            <a:extLst>
              <a:ext uri="{FF2B5EF4-FFF2-40B4-BE49-F238E27FC236}">
                <a16:creationId xmlns:a16="http://schemas.microsoft.com/office/drawing/2014/main" id="{B0050F21-944D-1649-D08B-2ECDD1BF354A}"/>
              </a:ext>
            </a:extLst>
          </p:cNvPr>
          <p:cNvPicPr>
            <a:picLocks noChangeAspect="1"/>
          </p:cNvPicPr>
          <p:nvPr/>
        </p:nvPicPr>
        <p:blipFill>
          <a:blip r:embed="rId3"/>
          <a:stretch>
            <a:fillRect/>
          </a:stretch>
        </p:blipFill>
        <p:spPr>
          <a:xfrm>
            <a:off x="6945702" y="3959048"/>
            <a:ext cx="4879395" cy="2108957"/>
          </a:xfrm>
          <a:prstGeom prst="rect">
            <a:avLst/>
          </a:prstGeom>
        </p:spPr>
      </p:pic>
      <p:pic>
        <p:nvPicPr>
          <p:cNvPr id="5" name="Picture 4">
            <a:extLst>
              <a:ext uri="{FF2B5EF4-FFF2-40B4-BE49-F238E27FC236}">
                <a16:creationId xmlns:a16="http://schemas.microsoft.com/office/drawing/2014/main" id="{656F9953-73BB-F370-E70E-27C363E3E9C7}"/>
              </a:ext>
            </a:extLst>
          </p:cNvPr>
          <p:cNvPicPr>
            <a:picLocks noChangeAspect="1"/>
          </p:cNvPicPr>
          <p:nvPr/>
        </p:nvPicPr>
        <p:blipFill>
          <a:blip r:embed="rId4"/>
          <a:stretch>
            <a:fillRect/>
          </a:stretch>
        </p:blipFill>
        <p:spPr>
          <a:xfrm>
            <a:off x="8784878" y="687288"/>
            <a:ext cx="2732824" cy="2414405"/>
          </a:xfrm>
          <a:prstGeom prst="rect">
            <a:avLst/>
          </a:prstGeom>
        </p:spPr>
      </p:pic>
    </p:spTree>
    <p:extLst>
      <p:ext uri="{BB962C8B-B14F-4D97-AF65-F5344CB8AC3E}">
        <p14:creationId xmlns:p14="http://schemas.microsoft.com/office/powerpoint/2010/main" val="223004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57B1A-EEDE-3733-EADD-603EB454ACAD}"/>
              </a:ext>
            </a:extLst>
          </p:cNvPr>
          <p:cNvSpPr>
            <a:spLocks noGrp="1"/>
          </p:cNvSpPr>
          <p:nvPr>
            <p:ph type="title"/>
          </p:nvPr>
        </p:nvSpPr>
        <p:spPr/>
        <p:txBody>
          <a:bodyPr/>
          <a:lstStyle/>
          <a:p>
            <a:r>
              <a:rPr lang="en-US" dirty="0"/>
              <a:t>A results from CNN on MNIST-M</a:t>
            </a:r>
            <a:endParaRPr lang="en-IN" dirty="0"/>
          </a:p>
        </p:txBody>
      </p:sp>
      <p:pic>
        <p:nvPicPr>
          <p:cNvPr id="4" name="Picture 3">
            <a:extLst>
              <a:ext uri="{FF2B5EF4-FFF2-40B4-BE49-F238E27FC236}">
                <a16:creationId xmlns:a16="http://schemas.microsoft.com/office/drawing/2014/main" id="{DCF5B0B5-D046-9233-85C6-70C7B518DC78}"/>
              </a:ext>
            </a:extLst>
          </p:cNvPr>
          <p:cNvPicPr>
            <a:picLocks noChangeAspect="1"/>
          </p:cNvPicPr>
          <p:nvPr/>
        </p:nvPicPr>
        <p:blipFill>
          <a:blip r:embed="rId2"/>
          <a:stretch>
            <a:fillRect/>
          </a:stretch>
        </p:blipFill>
        <p:spPr>
          <a:xfrm>
            <a:off x="653143" y="1881051"/>
            <a:ext cx="4474716" cy="4445726"/>
          </a:xfrm>
          <a:prstGeom prst="rect">
            <a:avLst/>
          </a:prstGeom>
        </p:spPr>
      </p:pic>
      <p:sp>
        <p:nvSpPr>
          <p:cNvPr id="6" name="TextBox 5">
            <a:extLst>
              <a:ext uri="{FF2B5EF4-FFF2-40B4-BE49-F238E27FC236}">
                <a16:creationId xmlns:a16="http://schemas.microsoft.com/office/drawing/2014/main" id="{66683253-93FD-E349-F45E-CA56B031B876}"/>
              </a:ext>
            </a:extLst>
          </p:cNvPr>
          <p:cNvSpPr txBox="1"/>
          <p:nvPr/>
        </p:nvSpPr>
        <p:spPr>
          <a:xfrm>
            <a:off x="5257800" y="1881051"/>
            <a:ext cx="6096000" cy="369332"/>
          </a:xfrm>
          <a:prstGeom prst="rect">
            <a:avLst/>
          </a:prstGeom>
          <a:noFill/>
        </p:spPr>
        <p:txBody>
          <a:bodyPr wrap="square">
            <a:spAutoFit/>
          </a:bodyPr>
          <a:lstStyle/>
          <a:p>
            <a:r>
              <a:rPr lang="en-IN" b="0" i="0" dirty="0">
                <a:effectLst/>
                <a:latin typeface="Consolas" panose="020B0609020204030204" pitchFamily="49" charset="0"/>
              </a:rPr>
              <a:t>accuracy: 0.9551160931587219 = close to 95.5%</a:t>
            </a:r>
            <a:endParaRPr lang="en-IN" dirty="0"/>
          </a:p>
        </p:txBody>
      </p:sp>
      <p:pic>
        <p:nvPicPr>
          <p:cNvPr id="8" name="Picture 7">
            <a:extLst>
              <a:ext uri="{FF2B5EF4-FFF2-40B4-BE49-F238E27FC236}">
                <a16:creationId xmlns:a16="http://schemas.microsoft.com/office/drawing/2014/main" id="{E70AD64B-35CE-8E04-1E95-9CE818054C81}"/>
              </a:ext>
            </a:extLst>
          </p:cNvPr>
          <p:cNvPicPr>
            <a:picLocks noChangeAspect="1"/>
          </p:cNvPicPr>
          <p:nvPr/>
        </p:nvPicPr>
        <p:blipFill>
          <a:blip r:embed="rId3"/>
          <a:stretch>
            <a:fillRect/>
          </a:stretch>
        </p:blipFill>
        <p:spPr>
          <a:xfrm>
            <a:off x="5355771" y="3091542"/>
            <a:ext cx="2882537" cy="2452143"/>
          </a:xfrm>
          <a:prstGeom prst="rect">
            <a:avLst/>
          </a:prstGeom>
        </p:spPr>
      </p:pic>
      <p:pic>
        <p:nvPicPr>
          <p:cNvPr id="10" name="Picture 9">
            <a:extLst>
              <a:ext uri="{FF2B5EF4-FFF2-40B4-BE49-F238E27FC236}">
                <a16:creationId xmlns:a16="http://schemas.microsoft.com/office/drawing/2014/main" id="{A3E65B50-AF15-4D4A-01D4-473C25641704}"/>
              </a:ext>
            </a:extLst>
          </p:cNvPr>
          <p:cNvPicPr>
            <a:picLocks noChangeAspect="1"/>
          </p:cNvPicPr>
          <p:nvPr/>
        </p:nvPicPr>
        <p:blipFill>
          <a:blip r:embed="rId4"/>
          <a:stretch>
            <a:fillRect/>
          </a:stretch>
        </p:blipFill>
        <p:spPr>
          <a:xfrm>
            <a:off x="8682446" y="3203272"/>
            <a:ext cx="3028406" cy="2228681"/>
          </a:xfrm>
          <a:prstGeom prst="rect">
            <a:avLst/>
          </a:prstGeom>
        </p:spPr>
      </p:pic>
    </p:spTree>
    <p:extLst>
      <p:ext uri="{BB962C8B-B14F-4D97-AF65-F5344CB8AC3E}">
        <p14:creationId xmlns:p14="http://schemas.microsoft.com/office/powerpoint/2010/main" val="1507363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1684" y="170412"/>
            <a:ext cx="10178934" cy="937345"/>
          </a:xfrm>
        </p:spPr>
        <p:txBody>
          <a:bodyPr vert="horz" lIns="91440" tIns="45720" rIns="91440" bIns="45720" rtlCol="0" anchor="b">
            <a:normAutofit/>
          </a:bodyPr>
          <a:lstStyle/>
          <a:p>
            <a:pPr algn="ctr"/>
            <a:r>
              <a:rPr lang="en-IN" sz="5400" dirty="0"/>
              <a:t>Result of Logistic Regression</a:t>
            </a:r>
            <a:endParaRPr lang="en-US" sz="5200" kern="1200" dirty="0">
              <a:solidFill>
                <a:schemeClr val="tx1"/>
              </a:solidFill>
              <a:latin typeface="+mj-lt"/>
              <a:ea typeface="+mj-ea"/>
              <a:cs typeface="+mj-cs"/>
            </a:endParaRPr>
          </a:p>
        </p:txBody>
      </p:sp>
      <p:pic>
        <p:nvPicPr>
          <p:cNvPr id="11" name="Content Placeholder 10">
            <a:extLst>
              <a:ext uri="{FF2B5EF4-FFF2-40B4-BE49-F238E27FC236}">
                <a16:creationId xmlns:a16="http://schemas.microsoft.com/office/drawing/2014/main" id="{7BF8D91C-1AE0-9FA5-40D5-8673A6880EE4}"/>
              </a:ext>
            </a:extLst>
          </p:cNvPr>
          <p:cNvPicPr>
            <a:picLocks noGrp="1" noChangeAspect="1"/>
          </p:cNvPicPr>
          <p:nvPr>
            <p:ph idx="1"/>
          </p:nvPr>
        </p:nvPicPr>
        <p:blipFill>
          <a:blip r:embed="rId2"/>
          <a:stretch>
            <a:fillRect/>
          </a:stretch>
        </p:blipFill>
        <p:spPr>
          <a:xfrm>
            <a:off x="376633" y="1184988"/>
            <a:ext cx="5464653" cy="4574585"/>
          </a:xfrm>
        </p:spPr>
      </p:pic>
      <p:pic>
        <p:nvPicPr>
          <p:cNvPr id="14" name="Picture 13">
            <a:extLst>
              <a:ext uri="{FF2B5EF4-FFF2-40B4-BE49-F238E27FC236}">
                <a16:creationId xmlns:a16="http://schemas.microsoft.com/office/drawing/2014/main" id="{96D9BA0B-68F1-DD26-60D2-18DAB9F8ED79}"/>
              </a:ext>
            </a:extLst>
          </p:cNvPr>
          <p:cNvPicPr>
            <a:picLocks noChangeAspect="1"/>
          </p:cNvPicPr>
          <p:nvPr/>
        </p:nvPicPr>
        <p:blipFill>
          <a:blip r:embed="rId3"/>
          <a:stretch>
            <a:fillRect/>
          </a:stretch>
        </p:blipFill>
        <p:spPr>
          <a:xfrm>
            <a:off x="6350716" y="1107758"/>
            <a:ext cx="5069124" cy="4574585"/>
          </a:xfrm>
          <a:prstGeom prst="rect">
            <a:avLst/>
          </a:prstGeom>
        </p:spPr>
      </p:pic>
      <p:sp>
        <p:nvSpPr>
          <p:cNvPr id="15" name="TextBox 14">
            <a:extLst>
              <a:ext uri="{FF2B5EF4-FFF2-40B4-BE49-F238E27FC236}">
                <a16:creationId xmlns:a16="http://schemas.microsoft.com/office/drawing/2014/main" id="{E83C2061-55E2-DD6E-7E29-9D9FC001B343}"/>
              </a:ext>
            </a:extLst>
          </p:cNvPr>
          <p:cNvSpPr txBox="1"/>
          <p:nvPr/>
        </p:nvSpPr>
        <p:spPr>
          <a:xfrm>
            <a:off x="1949836" y="5985621"/>
            <a:ext cx="7782900" cy="646331"/>
          </a:xfrm>
          <a:prstGeom prst="rect">
            <a:avLst/>
          </a:prstGeom>
          <a:noFill/>
        </p:spPr>
        <p:txBody>
          <a:bodyPr wrap="none" rtlCol="0">
            <a:spAutoFit/>
          </a:bodyPr>
          <a:lstStyle/>
          <a:p>
            <a:r>
              <a:rPr lang="en-US" sz="1800" b="0" dirty="0">
                <a:solidFill>
                  <a:srgbClr val="CE9178"/>
                </a:solidFill>
                <a:effectLst/>
                <a:latin typeface="Consolas" panose="020B0609020204030204" pitchFamily="49" charset="0"/>
              </a:rPr>
              <a:t>office31_amazon_features     V/S    office31_webcam_features</a:t>
            </a:r>
            <a:endParaRPr lang="en-IN" dirty="0"/>
          </a:p>
          <a:p>
            <a:endParaRPr lang="en-IN" dirty="0"/>
          </a:p>
        </p:txBody>
      </p:sp>
    </p:spTree>
    <p:extLst>
      <p:ext uri="{BB962C8B-B14F-4D97-AF65-F5344CB8AC3E}">
        <p14:creationId xmlns:p14="http://schemas.microsoft.com/office/powerpoint/2010/main" val="2781290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a:xfrm>
            <a:off x="838199" y="1825625"/>
            <a:ext cx="10759751" cy="3670106"/>
          </a:xfrm>
        </p:spPr>
        <p:txBody>
          <a:bodyPr/>
          <a:lstStyle/>
          <a:p>
            <a:r>
              <a:rPr lang="en-IN" kern="100" dirty="0">
                <a:solidFill>
                  <a:srgbClr val="000000"/>
                </a:solidFill>
                <a:effectLst/>
                <a:latin typeface="Calibri" panose="020F0502020204030204" pitchFamily="34" charset="0"/>
                <a:ea typeface="Calibri" panose="020F0502020204030204" pitchFamily="34" charset="0"/>
              </a:rPr>
              <a:t>Unsupervised Domain Adaptation Is used in many machine learning applications, which aims to adapt classifier trained on a labelled source domain to unlabelled target domain. Many existing approaches first learn domain invariant features then use them to construct classifiers for them .But due to domain shifts,  a  classifier that has been trained  on a source domain to discriminate between objects based on their distribution, seems to struggle when trying to classify the data from a different distribution. This issue is prevalent in fields such as computer vision(CV) and natural language processing(NLP).</a:t>
            </a:r>
          </a:p>
          <a:p>
            <a:endParaRPr lang="en-IN" dirty="0"/>
          </a:p>
        </p:txBody>
      </p:sp>
    </p:spTree>
    <p:extLst>
      <p:ext uri="{BB962C8B-B14F-4D97-AF65-F5344CB8AC3E}">
        <p14:creationId xmlns:p14="http://schemas.microsoft.com/office/powerpoint/2010/main" val="2974435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2D53-8F87-2E7D-E596-9C48EAD356AB}"/>
              </a:ext>
            </a:extLst>
          </p:cNvPr>
          <p:cNvSpPr>
            <a:spLocks noGrp="1"/>
          </p:cNvSpPr>
          <p:nvPr>
            <p:ph type="title"/>
          </p:nvPr>
        </p:nvSpPr>
        <p:spPr>
          <a:xfrm>
            <a:off x="838200" y="307911"/>
            <a:ext cx="10515600" cy="728410"/>
          </a:xfrm>
        </p:spPr>
        <p:txBody>
          <a:bodyPr>
            <a:normAutofit/>
          </a:bodyPr>
          <a:lstStyle/>
          <a:p>
            <a:pPr algn="ctr"/>
            <a:r>
              <a:rPr lang="en-IN" dirty="0"/>
              <a:t>Result of Logistic Regression</a:t>
            </a:r>
          </a:p>
        </p:txBody>
      </p:sp>
      <p:pic>
        <p:nvPicPr>
          <p:cNvPr id="5" name="Content Placeholder 4">
            <a:extLst>
              <a:ext uri="{FF2B5EF4-FFF2-40B4-BE49-F238E27FC236}">
                <a16:creationId xmlns:a16="http://schemas.microsoft.com/office/drawing/2014/main" id="{AF0555CE-6D50-62AB-8B37-A70CA7C21BBE}"/>
              </a:ext>
            </a:extLst>
          </p:cNvPr>
          <p:cNvPicPr>
            <a:picLocks noGrp="1" noChangeAspect="1"/>
          </p:cNvPicPr>
          <p:nvPr>
            <p:ph idx="1"/>
          </p:nvPr>
        </p:nvPicPr>
        <p:blipFill>
          <a:blip r:embed="rId2"/>
          <a:stretch>
            <a:fillRect/>
          </a:stretch>
        </p:blipFill>
        <p:spPr>
          <a:xfrm>
            <a:off x="301692" y="1612265"/>
            <a:ext cx="6769668" cy="4351338"/>
          </a:xfrm>
        </p:spPr>
      </p:pic>
      <p:pic>
        <p:nvPicPr>
          <p:cNvPr id="7" name="Picture 6">
            <a:extLst>
              <a:ext uri="{FF2B5EF4-FFF2-40B4-BE49-F238E27FC236}">
                <a16:creationId xmlns:a16="http://schemas.microsoft.com/office/drawing/2014/main" id="{63D78839-F0E5-0DF9-AB40-51EE6182AEF3}"/>
              </a:ext>
            </a:extLst>
          </p:cNvPr>
          <p:cNvPicPr>
            <a:picLocks noChangeAspect="1"/>
          </p:cNvPicPr>
          <p:nvPr/>
        </p:nvPicPr>
        <p:blipFill>
          <a:blip r:embed="rId3"/>
          <a:stretch>
            <a:fillRect/>
          </a:stretch>
        </p:blipFill>
        <p:spPr>
          <a:xfrm>
            <a:off x="7195823" y="1612265"/>
            <a:ext cx="4505954" cy="4016375"/>
          </a:xfrm>
          <a:prstGeom prst="rect">
            <a:avLst/>
          </a:prstGeom>
        </p:spPr>
      </p:pic>
      <p:sp>
        <p:nvSpPr>
          <p:cNvPr id="8" name="TextBox 7">
            <a:extLst>
              <a:ext uri="{FF2B5EF4-FFF2-40B4-BE49-F238E27FC236}">
                <a16:creationId xmlns:a16="http://schemas.microsoft.com/office/drawing/2014/main" id="{BE16F444-E86E-8CB9-B2DB-18B48ACC8DD2}"/>
              </a:ext>
            </a:extLst>
          </p:cNvPr>
          <p:cNvSpPr txBox="1"/>
          <p:nvPr/>
        </p:nvSpPr>
        <p:spPr>
          <a:xfrm>
            <a:off x="2052735" y="6251510"/>
            <a:ext cx="8136294" cy="369332"/>
          </a:xfrm>
          <a:prstGeom prst="rect">
            <a:avLst/>
          </a:prstGeom>
          <a:noFill/>
        </p:spPr>
        <p:txBody>
          <a:bodyPr wrap="square" rtlCol="0">
            <a:spAutoFit/>
          </a:bodyPr>
          <a:lstStyle/>
          <a:p>
            <a:r>
              <a:rPr lang="en-US" sz="1800" b="0" dirty="0">
                <a:solidFill>
                  <a:srgbClr val="CE9178"/>
                </a:solidFill>
                <a:effectLst/>
                <a:latin typeface="Consolas" panose="020B0609020204030204" pitchFamily="49" charset="0"/>
              </a:rPr>
              <a:t>office31_amazon_features     V/S    office31_webcam_features</a:t>
            </a:r>
            <a:endParaRPr lang="en-IN" dirty="0"/>
          </a:p>
        </p:txBody>
      </p:sp>
    </p:spTree>
    <p:extLst>
      <p:ext uri="{BB962C8B-B14F-4D97-AF65-F5344CB8AC3E}">
        <p14:creationId xmlns:p14="http://schemas.microsoft.com/office/powerpoint/2010/main" val="253597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FFAEBF-14D8-9B5B-85F5-08B7A65FA222}"/>
              </a:ext>
            </a:extLst>
          </p:cNvPr>
          <p:cNvPicPr>
            <a:picLocks noChangeAspect="1"/>
          </p:cNvPicPr>
          <p:nvPr/>
        </p:nvPicPr>
        <p:blipFill>
          <a:blip r:embed="rId2"/>
          <a:stretch>
            <a:fillRect/>
          </a:stretch>
        </p:blipFill>
        <p:spPr>
          <a:xfrm>
            <a:off x="463513" y="2309037"/>
            <a:ext cx="5076825" cy="3962400"/>
          </a:xfrm>
          <a:prstGeom prst="rect">
            <a:avLst/>
          </a:prstGeom>
        </p:spPr>
      </p:pic>
      <p:pic>
        <p:nvPicPr>
          <p:cNvPr id="9" name="Picture 8">
            <a:extLst>
              <a:ext uri="{FF2B5EF4-FFF2-40B4-BE49-F238E27FC236}">
                <a16:creationId xmlns:a16="http://schemas.microsoft.com/office/drawing/2014/main" id="{D273070F-5615-F57E-88ED-3DDC5B41F007}"/>
              </a:ext>
            </a:extLst>
          </p:cNvPr>
          <p:cNvPicPr>
            <a:picLocks noChangeAspect="1"/>
          </p:cNvPicPr>
          <p:nvPr/>
        </p:nvPicPr>
        <p:blipFill>
          <a:blip r:embed="rId3"/>
          <a:stretch>
            <a:fillRect/>
          </a:stretch>
        </p:blipFill>
        <p:spPr>
          <a:xfrm>
            <a:off x="5805376" y="2309037"/>
            <a:ext cx="6307379" cy="3847214"/>
          </a:xfrm>
          <a:prstGeom prst="rect">
            <a:avLst/>
          </a:prstGeom>
        </p:spPr>
      </p:pic>
      <p:sp>
        <p:nvSpPr>
          <p:cNvPr id="12" name="TextBox 11">
            <a:extLst>
              <a:ext uri="{FF2B5EF4-FFF2-40B4-BE49-F238E27FC236}">
                <a16:creationId xmlns:a16="http://schemas.microsoft.com/office/drawing/2014/main" id="{E8587A12-06F1-1A21-56D3-31BE4C930D02}"/>
              </a:ext>
            </a:extLst>
          </p:cNvPr>
          <p:cNvSpPr txBox="1"/>
          <p:nvPr/>
        </p:nvSpPr>
        <p:spPr>
          <a:xfrm>
            <a:off x="1265274" y="744279"/>
            <a:ext cx="9356652" cy="1200329"/>
          </a:xfrm>
          <a:prstGeom prst="rect">
            <a:avLst/>
          </a:prstGeom>
          <a:noFill/>
        </p:spPr>
        <p:txBody>
          <a:bodyPr wrap="square" rtlCol="0">
            <a:spAutoFit/>
          </a:bodyPr>
          <a:lstStyle/>
          <a:p>
            <a:r>
              <a:rPr lang="en-IN" sz="3600" dirty="0"/>
              <a:t>BUT WHAT IF TRAIN ON MNIST AND TEST ON MNIST-M ?</a:t>
            </a:r>
          </a:p>
        </p:txBody>
      </p:sp>
      <p:pic>
        <p:nvPicPr>
          <p:cNvPr id="3" name="Picture 2">
            <a:extLst>
              <a:ext uri="{FF2B5EF4-FFF2-40B4-BE49-F238E27FC236}">
                <a16:creationId xmlns:a16="http://schemas.microsoft.com/office/drawing/2014/main" id="{4CFD34FD-689B-9ADC-3DC7-9A35F7C320A5}"/>
              </a:ext>
            </a:extLst>
          </p:cNvPr>
          <p:cNvPicPr>
            <a:picLocks noChangeAspect="1"/>
          </p:cNvPicPr>
          <p:nvPr/>
        </p:nvPicPr>
        <p:blipFill>
          <a:blip r:embed="rId4"/>
          <a:stretch>
            <a:fillRect/>
          </a:stretch>
        </p:blipFill>
        <p:spPr>
          <a:xfrm>
            <a:off x="10085638" y="840469"/>
            <a:ext cx="1543308" cy="947501"/>
          </a:xfrm>
          <a:prstGeom prst="rect">
            <a:avLst/>
          </a:prstGeom>
        </p:spPr>
      </p:pic>
    </p:spTree>
    <p:extLst>
      <p:ext uri="{BB962C8B-B14F-4D97-AF65-F5344CB8AC3E}">
        <p14:creationId xmlns:p14="http://schemas.microsoft.com/office/powerpoint/2010/main" val="631231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843D-F4F3-5DC5-112B-888730615B54}"/>
              </a:ext>
            </a:extLst>
          </p:cNvPr>
          <p:cNvSpPr>
            <a:spLocks noGrp="1"/>
          </p:cNvSpPr>
          <p:nvPr>
            <p:ph type="ctrTitle"/>
          </p:nvPr>
        </p:nvSpPr>
        <p:spPr/>
        <p:txBody>
          <a:bodyPr/>
          <a:lstStyle/>
          <a:p>
            <a:r>
              <a:rPr lang="en-US" dirty="0"/>
              <a:t>What is Coral ?</a:t>
            </a:r>
            <a:endParaRPr lang="en-IN" dirty="0"/>
          </a:p>
        </p:txBody>
      </p:sp>
      <p:sp>
        <p:nvSpPr>
          <p:cNvPr id="4" name="TextBox 3">
            <a:extLst>
              <a:ext uri="{FF2B5EF4-FFF2-40B4-BE49-F238E27FC236}">
                <a16:creationId xmlns:a16="http://schemas.microsoft.com/office/drawing/2014/main" id="{3CC95024-B2C4-16F8-7D46-B64B2AA90BF1}"/>
              </a:ext>
            </a:extLst>
          </p:cNvPr>
          <p:cNvSpPr txBox="1"/>
          <p:nvPr/>
        </p:nvSpPr>
        <p:spPr>
          <a:xfrm>
            <a:off x="2405741" y="4018393"/>
            <a:ext cx="7739743" cy="1200329"/>
          </a:xfrm>
          <a:prstGeom prst="rect">
            <a:avLst/>
          </a:prstGeom>
          <a:noFill/>
        </p:spPr>
        <p:txBody>
          <a:bodyPr wrap="square">
            <a:spAutoFit/>
          </a:bodyPr>
          <a:lstStyle/>
          <a:p>
            <a:pPr algn="ctr"/>
            <a:r>
              <a:rPr lang="en-US" dirty="0"/>
              <a:t>Our approach is in line with most existing unsupervised domain adaptation approaches in that we first transform the source data to be as close to the target data as possible. Then a classifier trained on the transformed source domain is applied to the target data</a:t>
            </a:r>
            <a:endParaRPr lang="en-IN" dirty="0"/>
          </a:p>
        </p:txBody>
      </p:sp>
    </p:spTree>
    <p:extLst>
      <p:ext uri="{BB962C8B-B14F-4D97-AF65-F5344CB8AC3E}">
        <p14:creationId xmlns:p14="http://schemas.microsoft.com/office/powerpoint/2010/main" val="1678186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C0E55-F487-66CE-D4D2-FBA8282FD43E}"/>
              </a:ext>
            </a:extLst>
          </p:cNvPr>
          <p:cNvPicPr>
            <a:picLocks noChangeAspect="1"/>
          </p:cNvPicPr>
          <p:nvPr/>
        </p:nvPicPr>
        <p:blipFill>
          <a:blip r:embed="rId2"/>
          <a:stretch>
            <a:fillRect/>
          </a:stretch>
        </p:blipFill>
        <p:spPr>
          <a:xfrm>
            <a:off x="179172" y="1665513"/>
            <a:ext cx="5765133" cy="3400900"/>
          </a:xfrm>
          <a:prstGeom prst="rect">
            <a:avLst/>
          </a:prstGeom>
        </p:spPr>
      </p:pic>
      <p:sp>
        <p:nvSpPr>
          <p:cNvPr id="4" name="TextBox 3">
            <a:extLst>
              <a:ext uri="{FF2B5EF4-FFF2-40B4-BE49-F238E27FC236}">
                <a16:creationId xmlns:a16="http://schemas.microsoft.com/office/drawing/2014/main" id="{B28FAE53-A4E9-B419-6D3D-1D2FC08E06A7}"/>
              </a:ext>
            </a:extLst>
          </p:cNvPr>
          <p:cNvSpPr txBox="1"/>
          <p:nvPr/>
        </p:nvSpPr>
        <p:spPr>
          <a:xfrm>
            <a:off x="626193" y="751114"/>
            <a:ext cx="4871093" cy="646331"/>
          </a:xfrm>
          <a:prstGeom prst="rect">
            <a:avLst/>
          </a:prstGeom>
          <a:noFill/>
        </p:spPr>
        <p:txBody>
          <a:bodyPr wrap="square" rtlCol="0">
            <a:spAutoFit/>
          </a:bodyPr>
          <a:lstStyle/>
          <a:p>
            <a:r>
              <a:rPr lang="en-US" sz="3600" dirty="0"/>
              <a:t>Our Aim : </a:t>
            </a:r>
            <a:endParaRPr lang="en-IN" sz="3600" dirty="0"/>
          </a:p>
        </p:txBody>
      </p:sp>
      <p:pic>
        <p:nvPicPr>
          <p:cNvPr id="6" name="Picture 5">
            <a:extLst>
              <a:ext uri="{FF2B5EF4-FFF2-40B4-BE49-F238E27FC236}">
                <a16:creationId xmlns:a16="http://schemas.microsoft.com/office/drawing/2014/main" id="{0DBFE490-15A8-C92F-72F8-F72B582F24D7}"/>
              </a:ext>
            </a:extLst>
          </p:cNvPr>
          <p:cNvPicPr>
            <a:picLocks noChangeAspect="1"/>
          </p:cNvPicPr>
          <p:nvPr/>
        </p:nvPicPr>
        <p:blipFill>
          <a:blip r:embed="rId3"/>
          <a:stretch>
            <a:fillRect/>
          </a:stretch>
        </p:blipFill>
        <p:spPr>
          <a:xfrm>
            <a:off x="6096000" y="3365963"/>
            <a:ext cx="6001588" cy="2848373"/>
          </a:xfrm>
          <a:prstGeom prst="rect">
            <a:avLst/>
          </a:prstGeom>
        </p:spPr>
      </p:pic>
      <p:sp>
        <p:nvSpPr>
          <p:cNvPr id="8" name="TextBox 7">
            <a:extLst>
              <a:ext uri="{FF2B5EF4-FFF2-40B4-BE49-F238E27FC236}">
                <a16:creationId xmlns:a16="http://schemas.microsoft.com/office/drawing/2014/main" id="{ABE99E6A-FAE5-FB11-576F-8D2C92E39616}"/>
              </a:ext>
            </a:extLst>
          </p:cNvPr>
          <p:cNvSpPr txBox="1"/>
          <p:nvPr/>
        </p:nvSpPr>
        <p:spPr>
          <a:xfrm>
            <a:off x="6395358" y="1813448"/>
            <a:ext cx="5402872" cy="923330"/>
          </a:xfrm>
          <a:prstGeom prst="rect">
            <a:avLst/>
          </a:prstGeom>
          <a:noFill/>
        </p:spPr>
        <p:txBody>
          <a:bodyPr wrap="square">
            <a:spAutoFit/>
          </a:bodyPr>
          <a:lstStyle/>
          <a:p>
            <a:r>
              <a:rPr lang="en-US" dirty="0"/>
              <a:t>CORAL aligns the input feature distributions of the source and target domains by minimizing the difference between their second-order statistics.</a:t>
            </a:r>
            <a:endParaRPr lang="en-IN" dirty="0"/>
          </a:p>
        </p:txBody>
      </p:sp>
    </p:spTree>
    <p:extLst>
      <p:ext uri="{BB962C8B-B14F-4D97-AF65-F5344CB8AC3E}">
        <p14:creationId xmlns:p14="http://schemas.microsoft.com/office/powerpoint/2010/main" val="354680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BB2B6-468A-81F3-B503-BF5D7C73A851}"/>
              </a:ext>
            </a:extLst>
          </p:cNvPr>
          <p:cNvPicPr>
            <a:picLocks noChangeAspect="1"/>
          </p:cNvPicPr>
          <p:nvPr/>
        </p:nvPicPr>
        <p:blipFill>
          <a:blip r:embed="rId2"/>
          <a:stretch>
            <a:fillRect/>
          </a:stretch>
        </p:blipFill>
        <p:spPr>
          <a:xfrm>
            <a:off x="444709" y="1424066"/>
            <a:ext cx="5266544" cy="4699416"/>
          </a:xfrm>
          <a:prstGeom prst="rect">
            <a:avLst/>
          </a:prstGeom>
        </p:spPr>
      </p:pic>
      <p:pic>
        <p:nvPicPr>
          <p:cNvPr id="5" name="Picture 4">
            <a:extLst>
              <a:ext uri="{FF2B5EF4-FFF2-40B4-BE49-F238E27FC236}">
                <a16:creationId xmlns:a16="http://schemas.microsoft.com/office/drawing/2014/main" id="{84AB73A1-C17B-F8AB-EBCE-F02119865FBE}"/>
              </a:ext>
            </a:extLst>
          </p:cNvPr>
          <p:cNvPicPr>
            <a:picLocks noChangeAspect="1"/>
          </p:cNvPicPr>
          <p:nvPr/>
        </p:nvPicPr>
        <p:blipFill>
          <a:blip r:embed="rId3"/>
          <a:stretch>
            <a:fillRect/>
          </a:stretch>
        </p:blipFill>
        <p:spPr>
          <a:xfrm>
            <a:off x="6807630" y="3807502"/>
            <a:ext cx="4086795" cy="2705725"/>
          </a:xfrm>
          <a:prstGeom prst="rect">
            <a:avLst/>
          </a:prstGeom>
        </p:spPr>
      </p:pic>
      <p:pic>
        <p:nvPicPr>
          <p:cNvPr id="7" name="Picture 6">
            <a:extLst>
              <a:ext uri="{FF2B5EF4-FFF2-40B4-BE49-F238E27FC236}">
                <a16:creationId xmlns:a16="http://schemas.microsoft.com/office/drawing/2014/main" id="{872E07E3-BF6E-7166-FC03-1DEF0BBFDD47}"/>
              </a:ext>
            </a:extLst>
          </p:cNvPr>
          <p:cNvPicPr>
            <a:picLocks noChangeAspect="1"/>
          </p:cNvPicPr>
          <p:nvPr/>
        </p:nvPicPr>
        <p:blipFill>
          <a:blip r:embed="rId4"/>
          <a:stretch>
            <a:fillRect/>
          </a:stretch>
        </p:blipFill>
        <p:spPr>
          <a:xfrm>
            <a:off x="6807630" y="344773"/>
            <a:ext cx="4086795" cy="3248478"/>
          </a:xfrm>
          <a:prstGeom prst="rect">
            <a:avLst/>
          </a:prstGeom>
        </p:spPr>
      </p:pic>
      <p:sp>
        <p:nvSpPr>
          <p:cNvPr id="8" name="TextBox 7">
            <a:extLst>
              <a:ext uri="{FF2B5EF4-FFF2-40B4-BE49-F238E27FC236}">
                <a16:creationId xmlns:a16="http://schemas.microsoft.com/office/drawing/2014/main" id="{DACF470A-98F8-8A01-9ADB-EE707207BAC7}"/>
              </a:ext>
            </a:extLst>
          </p:cNvPr>
          <p:cNvSpPr txBox="1"/>
          <p:nvPr/>
        </p:nvSpPr>
        <p:spPr>
          <a:xfrm>
            <a:off x="649705" y="577516"/>
            <a:ext cx="4596063" cy="707886"/>
          </a:xfrm>
          <a:prstGeom prst="rect">
            <a:avLst/>
          </a:prstGeom>
          <a:noFill/>
        </p:spPr>
        <p:txBody>
          <a:bodyPr wrap="square" rtlCol="0">
            <a:spAutoFit/>
          </a:bodyPr>
          <a:lstStyle/>
          <a:p>
            <a:r>
              <a:rPr lang="en-US" sz="4000" dirty="0"/>
              <a:t>CNN With Coral Loss</a:t>
            </a:r>
            <a:endParaRPr lang="en-IN" sz="4000" dirty="0"/>
          </a:p>
        </p:txBody>
      </p:sp>
    </p:spTree>
    <p:extLst>
      <p:ext uri="{BB962C8B-B14F-4D97-AF65-F5344CB8AC3E}">
        <p14:creationId xmlns:p14="http://schemas.microsoft.com/office/powerpoint/2010/main" val="3282908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272FD2-3154-BD1C-CAFF-22366C065D86}"/>
              </a:ext>
            </a:extLst>
          </p:cNvPr>
          <p:cNvSpPr txBox="1"/>
          <p:nvPr/>
        </p:nvSpPr>
        <p:spPr>
          <a:xfrm>
            <a:off x="4130842" y="395952"/>
            <a:ext cx="5566611" cy="553998"/>
          </a:xfrm>
          <a:prstGeom prst="rect">
            <a:avLst/>
          </a:prstGeom>
          <a:noFill/>
        </p:spPr>
        <p:txBody>
          <a:bodyPr wrap="square" rtlCol="0">
            <a:spAutoFit/>
          </a:bodyPr>
          <a:lstStyle/>
          <a:p>
            <a:r>
              <a:rPr lang="en-US" sz="3000" dirty="0"/>
              <a:t>INNOVATIONS TRIED</a:t>
            </a:r>
            <a:endParaRPr lang="en-IN" sz="3000" dirty="0"/>
          </a:p>
        </p:txBody>
      </p:sp>
      <p:pic>
        <p:nvPicPr>
          <p:cNvPr id="6" name="Picture 5">
            <a:extLst>
              <a:ext uri="{FF2B5EF4-FFF2-40B4-BE49-F238E27FC236}">
                <a16:creationId xmlns:a16="http://schemas.microsoft.com/office/drawing/2014/main" id="{EA018185-AFC9-336D-D449-DA3238F0EAF3}"/>
              </a:ext>
            </a:extLst>
          </p:cNvPr>
          <p:cNvPicPr>
            <a:picLocks noChangeAspect="1"/>
          </p:cNvPicPr>
          <p:nvPr/>
        </p:nvPicPr>
        <p:blipFill>
          <a:blip r:embed="rId2"/>
          <a:stretch>
            <a:fillRect/>
          </a:stretch>
        </p:blipFill>
        <p:spPr>
          <a:xfrm>
            <a:off x="2355887" y="1075366"/>
            <a:ext cx="2828013" cy="5101389"/>
          </a:xfrm>
          <a:prstGeom prst="rect">
            <a:avLst/>
          </a:prstGeom>
        </p:spPr>
      </p:pic>
      <p:pic>
        <p:nvPicPr>
          <p:cNvPr id="12" name="Picture 11">
            <a:extLst>
              <a:ext uri="{FF2B5EF4-FFF2-40B4-BE49-F238E27FC236}">
                <a16:creationId xmlns:a16="http://schemas.microsoft.com/office/drawing/2014/main" id="{92F9408F-C39A-A8A1-1AE9-6C2E17CBBB64}"/>
              </a:ext>
            </a:extLst>
          </p:cNvPr>
          <p:cNvPicPr>
            <a:picLocks noChangeAspect="1"/>
          </p:cNvPicPr>
          <p:nvPr/>
        </p:nvPicPr>
        <p:blipFill>
          <a:blip r:embed="rId3"/>
          <a:stretch>
            <a:fillRect/>
          </a:stretch>
        </p:blipFill>
        <p:spPr>
          <a:xfrm>
            <a:off x="6614331" y="1010924"/>
            <a:ext cx="2516663" cy="5101388"/>
          </a:xfrm>
          <a:prstGeom prst="rect">
            <a:avLst/>
          </a:prstGeom>
        </p:spPr>
      </p:pic>
      <p:pic>
        <p:nvPicPr>
          <p:cNvPr id="14" name="Picture 13">
            <a:extLst>
              <a:ext uri="{FF2B5EF4-FFF2-40B4-BE49-F238E27FC236}">
                <a16:creationId xmlns:a16="http://schemas.microsoft.com/office/drawing/2014/main" id="{020CD439-843B-AFE0-C7A0-A913CB6F81B3}"/>
              </a:ext>
            </a:extLst>
          </p:cNvPr>
          <p:cNvPicPr>
            <a:picLocks noChangeAspect="1"/>
          </p:cNvPicPr>
          <p:nvPr/>
        </p:nvPicPr>
        <p:blipFill>
          <a:blip r:embed="rId4"/>
          <a:stretch>
            <a:fillRect/>
          </a:stretch>
        </p:blipFill>
        <p:spPr>
          <a:xfrm>
            <a:off x="64168" y="1010925"/>
            <a:ext cx="2149643" cy="5174124"/>
          </a:xfrm>
          <a:prstGeom prst="rect">
            <a:avLst/>
          </a:prstGeom>
        </p:spPr>
      </p:pic>
      <p:pic>
        <p:nvPicPr>
          <p:cNvPr id="16" name="Picture 15">
            <a:extLst>
              <a:ext uri="{FF2B5EF4-FFF2-40B4-BE49-F238E27FC236}">
                <a16:creationId xmlns:a16="http://schemas.microsoft.com/office/drawing/2014/main" id="{2D67A907-F2DD-1A3A-40A0-0B74C97977AF}"/>
              </a:ext>
            </a:extLst>
          </p:cNvPr>
          <p:cNvPicPr>
            <a:picLocks noChangeAspect="1"/>
          </p:cNvPicPr>
          <p:nvPr/>
        </p:nvPicPr>
        <p:blipFill>
          <a:blip r:embed="rId5"/>
          <a:stretch>
            <a:fillRect/>
          </a:stretch>
        </p:blipFill>
        <p:spPr>
          <a:xfrm>
            <a:off x="9192126" y="1010924"/>
            <a:ext cx="2693797" cy="5174125"/>
          </a:xfrm>
          <a:prstGeom prst="rect">
            <a:avLst/>
          </a:prstGeom>
        </p:spPr>
      </p:pic>
    </p:spTree>
    <p:extLst>
      <p:ext uri="{BB962C8B-B14F-4D97-AF65-F5344CB8AC3E}">
        <p14:creationId xmlns:p14="http://schemas.microsoft.com/office/powerpoint/2010/main" val="1280910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C57BBF-A3C3-78D2-EC6E-DB0DE2B0D534}"/>
              </a:ext>
            </a:extLst>
          </p:cNvPr>
          <p:cNvPicPr>
            <a:picLocks noChangeAspect="1"/>
          </p:cNvPicPr>
          <p:nvPr/>
        </p:nvPicPr>
        <p:blipFill>
          <a:blip r:embed="rId2"/>
          <a:stretch>
            <a:fillRect/>
          </a:stretch>
        </p:blipFill>
        <p:spPr>
          <a:xfrm>
            <a:off x="452780" y="179980"/>
            <a:ext cx="4039164" cy="3086531"/>
          </a:xfrm>
          <a:prstGeom prst="rect">
            <a:avLst/>
          </a:prstGeom>
        </p:spPr>
      </p:pic>
      <p:pic>
        <p:nvPicPr>
          <p:cNvPr id="5" name="Picture 4">
            <a:extLst>
              <a:ext uri="{FF2B5EF4-FFF2-40B4-BE49-F238E27FC236}">
                <a16:creationId xmlns:a16="http://schemas.microsoft.com/office/drawing/2014/main" id="{DD3C1505-4D8C-E5C9-3258-9671B4743C1F}"/>
              </a:ext>
            </a:extLst>
          </p:cNvPr>
          <p:cNvPicPr>
            <a:picLocks noChangeAspect="1"/>
          </p:cNvPicPr>
          <p:nvPr/>
        </p:nvPicPr>
        <p:blipFill>
          <a:blip r:embed="rId3"/>
          <a:stretch>
            <a:fillRect/>
          </a:stretch>
        </p:blipFill>
        <p:spPr>
          <a:xfrm>
            <a:off x="5101322" y="476656"/>
            <a:ext cx="6899606" cy="6082006"/>
          </a:xfrm>
          <a:prstGeom prst="rect">
            <a:avLst/>
          </a:prstGeom>
        </p:spPr>
      </p:pic>
      <p:pic>
        <p:nvPicPr>
          <p:cNvPr id="7" name="Picture 6">
            <a:extLst>
              <a:ext uri="{FF2B5EF4-FFF2-40B4-BE49-F238E27FC236}">
                <a16:creationId xmlns:a16="http://schemas.microsoft.com/office/drawing/2014/main" id="{BC610D30-AFB0-7A57-35A5-AA202DC1CA59}"/>
              </a:ext>
            </a:extLst>
          </p:cNvPr>
          <p:cNvPicPr>
            <a:picLocks noChangeAspect="1"/>
          </p:cNvPicPr>
          <p:nvPr/>
        </p:nvPicPr>
        <p:blipFill>
          <a:blip r:embed="rId4"/>
          <a:stretch>
            <a:fillRect/>
          </a:stretch>
        </p:blipFill>
        <p:spPr>
          <a:xfrm>
            <a:off x="348964" y="3517659"/>
            <a:ext cx="4447669" cy="2947481"/>
          </a:xfrm>
          <a:prstGeom prst="rect">
            <a:avLst/>
          </a:prstGeom>
        </p:spPr>
      </p:pic>
    </p:spTree>
    <p:extLst>
      <p:ext uri="{BB962C8B-B14F-4D97-AF65-F5344CB8AC3E}">
        <p14:creationId xmlns:p14="http://schemas.microsoft.com/office/powerpoint/2010/main" val="2824050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A8263-2A1A-5CEC-8D91-86DDA6E739B4}"/>
              </a:ext>
            </a:extLst>
          </p:cNvPr>
          <p:cNvPicPr>
            <a:picLocks noChangeAspect="1"/>
          </p:cNvPicPr>
          <p:nvPr/>
        </p:nvPicPr>
        <p:blipFill>
          <a:blip r:embed="rId2"/>
          <a:stretch>
            <a:fillRect/>
          </a:stretch>
        </p:blipFill>
        <p:spPr>
          <a:xfrm>
            <a:off x="347359" y="941049"/>
            <a:ext cx="5524500" cy="4333875"/>
          </a:xfrm>
          <a:prstGeom prst="rect">
            <a:avLst/>
          </a:prstGeom>
        </p:spPr>
      </p:pic>
      <p:pic>
        <p:nvPicPr>
          <p:cNvPr id="5" name="Picture 4">
            <a:extLst>
              <a:ext uri="{FF2B5EF4-FFF2-40B4-BE49-F238E27FC236}">
                <a16:creationId xmlns:a16="http://schemas.microsoft.com/office/drawing/2014/main" id="{8C5F0F64-4C5E-B01F-BC5D-FC668B0BD542}"/>
              </a:ext>
            </a:extLst>
          </p:cNvPr>
          <p:cNvPicPr>
            <a:picLocks noChangeAspect="1"/>
          </p:cNvPicPr>
          <p:nvPr/>
        </p:nvPicPr>
        <p:blipFill>
          <a:blip r:embed="rId3"/>
          <a:stretch>
            <a:fillRect/>
          </a:stretch>
        </p:blipFill>
        <p:spPr>
          <a:xfrm>
            <a:off x="6320143" y="941049"/>
            <a:ext cx="5438775" cy="4333875"/>
          </a:xfrm>
          <a:prstGeom prst="rect">
            <a:avLst/>
          </a:prstGeom>
        </p:spPr>
      </p:pic>
    </p:spTree>
    <p:extLst>
      <p:ext uri="{BB962C8B-B14F-4D97-AF65-F5344CB8AC3E}">
        <p14:creationId xmlns:p14="http://schemas.microsoft.com/office/powerpoint/2010/main" val="9402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68405-2F0D-0D8E-9D28-4A9D01559F32}"/>
              </a:ext>
            </a:extLst>
          </p:cNvPr>
          <p:cNvPicPr>
            <a:picLocks noChangeAspect="1"/>
          </p:cNvPicPr>
          <p:nvPr/>
        </p:nvPicPr>
        <p:blipFill>
          <a:blip r:embed="rId2"/>
          <a:stretch>
            <a:fillRect/>
          </a:stretch>
        </p:blipFill>
        <p:spPr>
          <a:xfrm>
            <a:off x="2757487" y="823912"/>
            <a:ext cx="6677025" cy="5210175"/>
          </a:xfrm>
          <a:prstGeom prst="rect">
            <a:avLst/>
          </a:prstGeom>
        </p:spPr>
      </p:pic>
    </p:spTree>
    <p:extLst>
      <p:ext uri="{BB962C8B-B14F-4D97-AF65-F5344CB8AC3E}">
        <p14:creationId xmlns:p14="http://schemas.microsoft.com/office/powerpoint/2010/main" val="1545909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7274-8DB1-96D0-3B60-3E5AF2C53855}"/>
              </a:ext>
            </a:extLst>
          </p:cNvPr>
          <p:cNvSpPr>
            <a:spLocks noGrp="1"/>
          </p:cNvSpPr>
          <p:nvPr>
            <p:ph type="title"/>
          </p:nvPr>
        </p:nvSpPr>
        <p:spPr/>
        <p:txBody>
          <a:bodyPr/>
          <a:lstStyle/>
          <a:p>
            <a:r>
              <a:rPr lang="en-US" b="1" dirty="0"/>
              <a:t>Inferences Based on </a:t>
            </a:r>
            <a:r>
              <a:rPr lang="en-US" b="1" dirty="0" err="1"/>
              <a:t>Mnist</a:t>
            </a:r>
            <a:r>
              <a:rPr lang="en-US" b="1" dirty="0"/>
              <a:t> – M and </a:t>
            </a:r>
            <a:r>
              <a:rPr lang="en-US" b="1" dirty="0" err="1"/>
              <a:t>Mnist</a:t>
            </a:r>
            <a:endParaRPr lang="en-IN" b="1" dirty="0"/>
          </a:p>
        </p:txBody>
      </p:sp>
      <p:grpSp>
        <p:nvGrpSpPr>
          <p:cNvPr id="11" name="Group 10">
            <a:extLst>
              <a:ext uri="{FF2B5EF4-FFF2-40B4-BE49-F238E27FC236}">
                <a16:creationId xmlns:a16="http://schemas.microsoft.com/office/drawing/2014/main" id="{2AC55D33-39E6-2B86-C763-81961EF864D3}"/>
              </a:ext>
            </a:extLst>
          </p:cNvPr>
          <p:cNvGrpSpPr/>
          <p:nvPr/>
        </p:nvGrpSpPr>
        <p:grpSpPr>
          <a:xfrm>
            <a:off x="1024562" y="1800694"/>
            <a:ext cx="5071437" cy="4348947"/>
            <a:chOff x="4203192" y="1826820"/>
            <a:chExt cx="3785616" cy="4348947"/>
          </a:xfrm>
        </p:grpSpPr>
        <p:sp>
          <p:nvSpPr>
            <p:cNvPr id="12" name="Freeform: Shape 11">
              <a:extLst>
                <a:ext uri="{FF2B5EF4-FFF2-40B4-BE49-F238E27FC236}">
                  <a16:creationId xmlns:a16="http://schemas.microsoft.com/office/drawing/2014/main" id="{E501A624-61A3-A817-D252-DA3EAD1C53C2}"/>
                </a:ext>
              </a:extLst>
            </p:cNvPr>
            <p:cNvSpPr/>
            <p:nvPr/>
          </p:nvSpPr>
          <p:spPr>
            <a:xfrm>
              <a:off x="4203192" y="1826820"/>
              <a:ext cx="3785616" cy="695831"/>
            </a:xfrm>
            <a:custGeom>
              <a:avLst/>
              <a:gdLst>
                <a:gd name="connsiteX0" fmla="*/ 0 w 3785616"/>
                <a:gd name="connsiteY0" fmla="*/ 115974 h 695831"/>
                <a:gd name="connsiteX1" fmla="*/ 115974 w 3785616"/>
                <a:gd name="connsiteY1" fmla="*/ 0 h 695831"/>
                <a:gd name="connsiteX2" fmla="*/ 3669642 w 3785616"/>
                <a:gd name="connsiteY2" fmla="*/ 0 h 695831"/>
                <a:gd name="connsiteX3" fmla="*/ 3785616 w 3785616"/>
                <a:gd name="connsiteY3" fmla="*/ 115974 h 695831"/>
                <a:gd name="connsiteX4" fmla="*/ 3785616 w 3785616"/>
                <a:gd name="connsiteY4" fmla="*/ 579857 h 695831"/>
                <a:gd name="connsiteX5" fmla="*/ 3669642 w 3785616"/>
                <a:gd name="connsiteY5" fmla="*/ 695831 h 695831"/>
                <a:gd name="connsiteX6" fmla="*/ 115974 w 3785616"/>
                <a:gd name="connsiteY6" fmla="*/ 695831 h 695831"/>
                <a:gd name="connsiteX7" fmla="*/ 0 w 3785616"/>
                <a:gd name="connsiteY7" fmla="*/ 579857 h 695831"/>
                <a:gd name="connsiteX8" fmla="*/ 0 w 3785616"/>
                <a:gd name="connsiteY8" fmla="*/ 115974 h 69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695831">
                  <a:moveTo>
                    <a:pt x="0" y="115974"/>
                  </a:moveTo>
                  <a:cubicBezTo>
                    <a:pt x="0" y="51923"/>
                    <a:pt x="51923" y="0"/>
                    <a:pt x="115974" y="0"/>
                  </a:cubicBezTo>
                  <a:lnTo>
                    <a:pt x="3669642" y="0"/>
                  </a:lnTo>
                  <a:cubicBezTo>
                    <a:pt x="3733693" y="0"/>
                    <a:pt x="3785616" y="51923"/>
                    <a:pt x="3785616" y="115974"/>
                  </a:cubicBezTo>
                  <a:lnTo>
                    <a:pt x="3785616" y="579857"/>
                  </a:lnTo>
                  <a:cubicBezTo>
                    <a:pt x="3785616" y="643908"/>
                    <a:pt x="3733693" y="695831"/>
                    <a:pt x="3669642" y="695831"/>
                  </a:cubicBezTo>
                  <a:lnTo>
                    <a:pt x="115974" y="695831"/>
                  </a:lnTo>
                  <a:cubicBezTo>
                    <a:pt x="51923" y="695831"/>
                    <a:pt x="0" y="643908"/>
                    <a:pt x="0" y="579857"/>
                  </a:cubicBezTo>
                  <a:lnTo>
                    <a:pt x="0" y="11597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68" tIns="53018" rIns="72068" bIns="53018" numCol="1" spcCol="1270" anchor="ctr" anchorCtr="0">
              <a:noAutofit/>
            </a:bodyPr>
            <a:lstStyle/>
            <a:p>
              <a:pPr marL="0" lvl="0" indent="0" algn="ctr" defTabSz="444500">
                <a:lnSpc>
                  <a:spcPct val="90000"/>
                </a:lnSpc>
                <a:spcBef>
                  <a:spcPct val="0"/>
                </a:spcBef>
                <a:spcAft>
                  <a:spcPct val="35000"/>
                </a:spcAft>
                <a:buNone/>
              </a:pPr>
              <a:r>
                <a:rPr lang="en-US" sz="1000" b="1" kern="1200"/>
                <a:t>Random Forest clearly performed best with an 84% accuracy, making it the most reliable model the precision, recall, and F1-score were also consistently high, showing its strong generalization on MNIST-M.</a:t>
              </a:r>
              <a:endParaRPr lang="en-IN" sz="1000" b="1" kern="1200"/>
            </a:p>
          </p:txBody>
        </p:sp>
        <p:sp>
          <p:nvSpPr>
            <p:cNvPr id="13" name="Freeform: Shape 12">
              <a:extLst>
                <a:ext uri="{FF2B5EF4-FFF2-40B4-BE49-F238E27FC236}">
                  <a16:creationId xmlns:a16="http://schemas.microsoft.com/office/drawing/2014/main" id="{1DBF62BB-9DA2-D4BB-AC99-399BEDDE9E30}"/>
                </a:ext>
              </a:extLst>
            </p:cNvPr>
            <p:cNvSpPr/>
            <p:nvPr/>
          </p:nvSpPr>
          <p:spPr>
            <a:xfrm>
              <a:off x="4203192" y="2557443"/>
              <a:ext cx="3785616" cy="695831"/>
            </a:xfrm>
            <a:custGeom>
              <a:avLst/>
              <a:gdLst>
                <a:gd name="connsiteX0" fmla="*/ 0 w 3785616"/>
                <a:gd name="connsiteY0" fmla="*/ 115974 h 695831"/>
                <a:gd name="connsiteX1" fmla="*/ 115974 w 3785616"/>
                <a:gd name="connsiteY1" fmla="*/ 0 h 695831"/>
                <a:gd name="connsiteX2" fmla="*/ 3669642 w 3785616"/>
                <a:gd name="connsiteY2" fmla="*/ 0 h 695831"/>
                <a:gd name="connsiteX3" fmla="*/ 3785616 w 3785616"/>
                <a:gd name="connsiteY3" fmla="*/ 115974 h 695831"/>
                <a:gd name="connsiteX4" fmla="*/ 3785616 w 3785616"/>
                <a:gd name="connsiteY4" fmla="*/ 579857 h 695831"/>
                <a:gd name="connsiteX5" fmla="*/ 3669642 w 3785616"/>
                <a:gd name="connsiteY5" fmla="*/ 695831 h 695831"/>
                <a:gd name="connsiteX6" fmla="*/ 115974 w 3785616"/>
                <a:gd name="connsiteY6" fmla="*/ 695831 h 695831"/>
                <a:gd name="connsiteX7" fmla="*/ 0 w 3785616"/>
                <a:gd name="connsiteY7" fmla="*/ 579857 h 695831"/>
                <a:gd name="connsiteX8" fmla="*/ 0 w 3785616"/>
                <a:gd name="connsiteY8" fmla="*/ 115974 h 69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695831">
                  <a:moveTo>
                    <a:pt x="0" y="115974"/>
                  </a:moveTo>
                  <a:cubicBezTo>
                    <a:pt x="0" y="51923"/>
                    <a:pt x="51923" y="0"/>
                    <a:pt x="115974" y="0"/>
                  </a:cubicBezTo>
                  <a:lnTo>
                    <a:pt x="3669642" y="0"/>
                  </a:lnTo>
                  <a:cubicBezTo>
                    <a:pt x="3733693" y="0"/>
                    <a:pt x="3785616" y="51923"/>
                    <a:pt x="3785616" y="115974"/>
                  </a:cubicBezTo>
                  <a:lnTo>
                    <a:pt x="3785616" y="579857"/>
                  </a:lnTo>
                  <a:cubicBezTo>
                    <a:pt x="3785616" y="643908"/>
                    <a:pt x="3733693" y="695831"/>
                    <a:pt x="3669642" y="695831"/>
                  </a:cubicBezTo>
                  <a:lnTo>
                    <a:pt x="115974" y="695831"/>
                  </a:lnTo>
                  <a:cubicBezTo>
                    <a:pt x="51923" y="695831"/>
                    <a:pt x="0" y="643908"/>
                    <a:pt x="0" y="579857"/>
                  </a:cubicBezTo>
                  <a:lnTo>
                    <a:pt x="0" y="11597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68" tIns="53018" rIns="72068" bIns="53018" numCol="1" spcCol="1270" anchor="ctr" anchorCtr="0">
              <a:noAutofit/>
            </a:bodyPr>
            <a:lstStyle/>
            <a:p>
              <a:pPr marL="0" lvl="0" indent="0" algn="ctr" defTabSz="444500">
                <a:lnSpc>
                  <a:spcPct val="90000"/>
                </a:lnSpc>
                <a:spcBef>
                  <a:spcPct val="0"/>
                </a:spcBef>
                <a:spcAft>
                  <a:spcPct val="35000"/>
                </a:spcAft>
                <a:buNone/>
              </a:pPr>
              <a:r>
                <a:rPr lang="en-US" sz="1000" b="1" kern="1200"/>
                <a:t>SVM (SVC) followed closely with around 78% accuracy, and visually through t-SNE and LDA plots, I saw how SVM separated the digit clusters better than others but still had slight overlaps.</a:t>
              </a:r>
              <a:endParaRPr lang="en-IN" sz="1000" b="1" kern="1200"/>
            </a:p>
          </p:txBody>
        </p:sp>
        <p:sp>
          <p:nvSpPr>
            <p:cNvPr id="14" name="Freeform: Shape 13">
              <a:extLst>
                <a:ext uri="{FF2B5EF4-FFF2-40B4-BE49-F238E27FC236}">
                  <a16:creationId xmlns:a16="http://schemas.microsoft.com/office/drawing/2014/main" id="{F3390198-9544-56D5-DC47-79CFDF9F136D}"/>
                </a:ext>
              </a:extLst>
            </p:cNvPr>
            <p:cNvSpPr/>
            <p:nvPr/>
          </p:nvSpPr>
          <p:spPr>
            <a:xfrm>
              <a:off x="4203192" y="3288066"/>
              <a:ext cx="3785616" cy="695831"/>
            </a:xfrm>
            <a:custGeom>
              <a:avLst/>
              <a:gdLst>
                <a:gd name="connsiteX0" fmla="*/ 0 w 3785616"/>
                <a:gd name="connsiteY0" fmla="*/ 115974 h 695831"/>
                <a:gd name="connsiteX1" fmla="*/ 115974 w 3785616"/>
                <a:gd name="connsiteY1" fmla="*/ 0 h 695831"/>
                <a:gd name="connsiteX2" fmla="*/ 3669642 w 3785616"/>
                <a:gd name="connsiteY2" fmla="*/ 0 h 695831"/>
                <a:gd name="connsiteX3" fmla="*/ 3785616 w 3785616"/>
                <a:gd name="connsiteY3" fmla="*/ 115974 h 695831"/>
                <a:gd name="connsiteX4" fmla="*/ 3785616 w 3785616"/>
                <a:gd name="connsiteY4" fmla="*/ 579857 h 695831"/>
                <a:gd name="connsiteX5" fmla="*/ 3669642 w 3785616"/>
                <a:gd name="connsiteY5" fmla="*/ 695831 h 695831"/>
                <a:gd name="connsiteX6" fmla="*/ 115974 w 3785616"/>
                <a:gd name="connsiteY6" fmla="*/ 695831 h 695831"/>
                <a:gd name="connsiteX7" fmla="*/ 0 w 3785616"/>
                <a:gd name="connsiteY7" fmla="*/ 579857 h 695831"/>
                <a:gd name="connsiteX8" fmla="*/ 0 w 3785616"/>
                <a:gd name="connsiteY8" fmla="*/ 115974 h 69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695831">
                  <a:moveTo>
                    <a:pt x="0" y="115974"/>
                  </a:moveTo>
                  <a:cubicBezTo>
                    <a:pt x="0" y="51923"/>
                    <a:pt x="51923" y="0"/>
                    <a:pt x="115974" y="0"/>
                  </a:cubicBezTo>
                  <a:lnTo>
                    <a:pt x="3669642" y="0"/>
                  </a:lnTo>
                  <a:cubicBezTo>
                    <a:pt x="3733693" y="0"/>
                    <a:pt x="3785616" y="51923"/>
                    <a:pt x="3785616" y="115974"/>
                  </a:cubicBezTo>
                  <a:lnTo>
                    <a:pt x="3785616" y="579857"/>
                  </a:lnTo>
                  <a:cubicBezTo>
                    <a:pt x="3785616" y="643908"/>
                    <a:pt x="3733693" y="695831"/>
                    <a:pt x="3669642" y="695831"/>
                  </a:cubicBezTo>
                  <a:lnTo>
                    <a:pt x="115974" y="695831"/>
                  </a:lnTo>
                  <a:cubicBezTo>
                    <a:pt x="51923" y="695831"/>
                    <a:pt x="0" y="643908"/>
                    <a:pt x="0" y="579857"/>
                  </a:cubicBezTo>
                  <a:lnTo>
                    <a:pt x="0" y="11597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68" tIns="53018" rIns="72068" bIns="53018" numCol="1" spcCol="1270" anchor="ctr" anchorCtr="0">
              <a:noAutofit/>
            </a:bodyPr>
            <a:lstStyle/>
            <a:p>
              <a:pPr marL="0" lvl="0" indent="0" algn="ctr" defTabSz="444500">
                <a:lnSpc>
                  <a:spcPct val="90000"/>
                </a:lnSpc>
                <a:spcBef>
                  <a:spcPct val="0"/>
                </a:spcBef>
                <a:spcAft>
                  <a:spcPct val="35000"/>
                </a:spcAft>
                <a:buNone/>
              </a:pPr>
              <a:r>
                <a:rPr lang="en-US" sz="1000" b="1" kern="1200"/>
                <a:t>Decision Trees and Logistic Regression had moderate performance (close to 61% and 50% accuracy) PCA plots helped me see that Decision Trees overfitted noise, and Logistic Regression struggled when the digit classes were not linearly separable.</a:t>
              </a:r>
              <a:endParaRPr lang="en-IN" sz="1000" b="1" kern="1200"/>
            </a:p>
          </p:txBody>
        </p:sp>
        <p:sp>
          <p:nvSpPr>
            <p:cNvPr id="15" name="Freeform: Shape 14">
              <a:extLst>
                <a:ext uri="{FF2B5EF4-FFF2-40B4-BE49-F238E27FC236}">
                  <a16:creationId xmlns:a16="http://schemas.microsoft.com/office/drawing/2014/main" id="{E8D2114B-027C-0B67-CA26-C7DEE7E42569}"/>
                </a:ext>
              </a:extLst>
            </p:cNvPr>
            <p:cNvSpPr/>
            <p:nvPr/>
          </p:nvSpPr>
          <p:spPr>
            <a:xfrm>
              <a:off x="4203192" y="4018689"/>
              <a:ext cx="3785616" cy="695831"/>
            </a:xfrm>
            <a:custGeom>
              <a:avLst/>
              <a:gdLst>
                <a:gd name="connsiteX0" fmla="*/ 0 w 3785616"/>
                <a:gd name="connsiteY0" fmla="*/ 115974 h 695831"/>
                <a:gd name="connsiteX1" fmla="*/ 115974 w 3785616"/>
                <a:gd name="connsiteY1" fmla="*/ 0 h 695831"/>
                <a:gd name="connsiteX2" fmla="*/ 3669642 w 3785616"/>
                <a:gd name="connsiteY2" fmla="*/ 0 h 695831"/>
                <a:gd name="connsiteX3" fmla="*/ 3785616 w 3785616"/>
                <a:gd name="connsiteY3" fmla="*/ 115974 h 695831"/>
                <a:gd name="connsiteX4" fmla="*/ 3785616 w 3785616"/>
                <a:gd name="connsiteY4" fmla="*/ 579857 h 695831"/>
                <a:gd name="connsiteX5" fmla="*/ 3669642 w 3785616"/>
                <a:gd name="connsiteY5" fmla="*/ 695831 h 695831"/>
                <a:gd name="connsiteX6" fmla="*/ 115974 w 3785616"/>
                <a:gd name="connsiteY6" fmla="*/ 695831 h 695831"/>
                <a:gd name="connsiteX7" fmla="*/ 0 w 3785616"/>
                <a:gd name="connsiteY7" fmla="*/ 579857 h 695831"/>
                <a:gd name="connsiteX8" fmla="*/ 0 w 3785616"/>
                <a:gd name="connsiteY8" fmla="*/ 115974 h 69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695831">
                  <a:moveTo>
                    <a:pt x="0" y="115974"/>
                  </a:moveTo>
                  <a:cubicBezTo>
                    <a:pt x="0" y="51923"/>
                    <a:pt x="51923" y="0"/>
                    <a:pt x="115974" y="0"/>
                  </a:cubicBezTo>
                  <a:lnTo>
                    <a:pt x="3669642" y="0"/>
                  </a:lnTo>
                  <a:cubicBezTo>
                    <a:pt x="3733693" y="0"/>
                    <a:pt x="3785616" y="51923"/>
                    <a:pt x="3785616" y="115974"/>
                  </a:cubicBezTo>
                  <a:lnTo>
                    <a:pt x="3785616" y="579857"/>
                  </a:lnTo>
                  <a:cubicBezTo>
                    <a:pt x="3785616" y="643908"/>
                    <a:pt x="3733693" y="695831"/>
                    <a:pt x="3669642" y="695831"/>
                  </a:cubicBezTo>
                  <a:lnTo>
                    <a:pt x="115974" y="695831"/>
                  </a:lnTo>
                  <a:cubicBezTo>
                    <a:pt x="51923" y="695831"/>
                    <a:pt x="0" y="643908"/>
                    <a:pt x="0" y="579857"/>
                  </a:cubicBezTo>
                  <a:lnTo>
                    <a:pt x="0" y="11597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68" tIns="53018" rIns="72068" bIns="53018" numCol="1" spcCol="1270" anchor="ctr" anchorCtr="0">
              <a:noAutofit/>
            </a:bodyPr>
            <a:lstStyle/>
            <a:p>
              <a:pPr marL="0" lvl="0" indent="0" algn="ctr" defTabSz="444500">
                <a:lnSpc>
                  <a:spcPct val="90000"/>
                </a:lnSpc>
                <a:spcBef>
                  <a:spcPct val="0"/>
                </a:spcBef>
                <a:spcAft>
                  <a:spcPct val="35000"/>
                </a:spcAft>
                <a:buNone/>
              </a:pPr>
              <a:r>
                <a:rPr lang="en-US" sz="1000" b="1" kern="1200"/>
                <a:t>Naive Bayes performed quite poorly (close to 40% accuracy), and its LDA visualizations showed huge overlapping areas, meaning it couldn't model the complex pixel distributions of MNIST-M.</a:t>
              </a:r>
              <a:endParaRPr lang="en-IN" sz="1000" b="1" kern="1200"/>
            </a:p>
          </p:txBody>
        </p:sp>
        <p:sp>
          <p:nvSpPr>
            <p:cNvPr id="16" name="Freeform: Shape 15">
              <a:extLst>
                <a:ext uri="{FF2B5EF4-FFF2-40B4-BE49-F238E27FC236}">
                  <a16:creationId xmlns:a16="http://schemas.microsoft.com/office/drawing/2014/main" id="{82DA0013-85B8-2DF6-3C24-AAC823D1D148}"/>
                </a:ext>
              </a:extLst>
            </p:cNvPr>
            <p:cNvSpPr/>
            <p:nvPr/>
          </p:nvSpPr>
          <p:spPr>
            <a:xfrm>
              <a:off x="4203192" y="4749313"/>
              <a:ext cx="3785616" cy="695831"/>
            </a:xfrm>
            <a:custGeom>
              <a:avLst/>
              <a:gdLst>
                <a:gd name="connsiteX0" fmla="*/ 0 w 3785616"/>
                <a:gd name="connsiteY0" fmla="*/ 115974 h 695831"/>
                <a:gd name="connsiteX1" fmla="*/ 115974 w 3785616"/>
                <a:gd name="connsiteY1" fmla="*/ 0 h 695831"/>
                <a:gd name="connsiteX2" fmla="*/ 3669642 w 3785616"/>
                <a:gd name="connsiteY2" fmla="*/ 0 h 695831"/>
                <a:gd name="connsiteX3" fmla="*/ 3785616 w 3785616"/>
                <a:gd name="connsiteY3" fmla="*/ 115974 h 695831"/>
                <a:gd name="connsiteX4" fmla="*/ 3785616 w 3785616"/>
                <a:gd name="connsiteY4" fmla="*/ 579857 h 695831"/>
                <a:gd name="connsiteX5" fmla="*/ 3669642 w 3785616"/>
                <a:gd name="connsiteY5" fmla="*/ 695831 h 695831"/>
                <a:gd name="connsiteX6" fmla="*/ 115974 w 3785616"/>
                <a:gd name="connsiteY6" fmla="*/ 695831 h 695831"/>
                <a:gd name="connsiteX7" fmla="*/ 0 w 3785616"/>
                <a:gd name="connsiteY7" fmla="*/ 579857 h 695831"/>
                <a:gd name="connsiteX8" fmla="*/ 0 w 3785616"/>
                <a:gd name="connsiteY8" fmla="*/ 115974 h 69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695831">
                  <a:moveTo>
                    <a:pt x="0" y="115974"/>
                  </a:moveTo>
                  <a:cubicBezTo>
                    <a:pt x="0" y="51923"/>
                    <a:pt x="51923" y="0"/>
                    <a:pt x="115974" y="0"/>
                  </a:cubicBezTo>
                  <a:lnTo>
                    <a:pt x="3669642" y="0"/>
                  </a:lnTo>
                  <a:cubicBezTo>
                    <a:pt x="3733693" y="0"/>
                    <a:pt x="3785616" y="51923"/>
                    <a:pt x="3785616" y="115974"/>
                  </a:cubicBezTo>
                  <a:lnTo>
                    <a:pt x="3785616" y="579857"/>
                  </a:lnTo>
                  <a:cubicBezTo>
                    <a:pt x="3785616" y="643908"/>
                    <a:pt x="3733693" y="695831"/>
                    <a:pt x="3669642" y="695831"/>
                  </a:cubicBezTo>
                  <a:lnTo>
                    <a:pt x="115974" y="695831"/>
                  </a:lnTo>
                  <a:cubicBezTo>
                    <a:pt x="51923" y="695831"/>
                    <a:pt x="0" y="643908"/>
                    <a:pt x="0" y="579857"/>
                  </a:cubicBezTo>
                  <a:lnTo>
                    <a:pt x="0" y="11597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68" tIns="53018" rIns="72068" bIns="53018" numCol="1" spcCol="1270" anchor="ctr" anchorCtr="0">
              <a:noAutofit/>
            </a:bodyPr>
            <a:lstStyle/>
            <a:p>
              <a:pPr marL="0" lvl="0" indent="0" algn="ctr" defTabSz="444500">
                <a:lnSpc>
                  <a:spcPct val="90000"/>
                </a:lnSpc>
                <a:spcBef>
                  <a:spcPct val="0"/>
                </a:spcBef>
                <a:spcAft>
                  <a:spcPct val="35000"/>
                </a:spcAft>
                <a:buNone/>
              </a:pPr>
              <a:r>
                <a:rPr lang="en-US" sz="1000" b="1" kern="1200"/>
                <a:t>The KNN had around 10% accuracy and seemed to almost random guessing t-SNE helped me notice that it couldn't form meaningful clusters at all, just noisy blobs.</a:t>
              </a:r>
              <a:endParaRPr lang="en-IN" sz="1000" b="1" kern="1200"/>
            </a:p>
          </p:txBody>
        </p:sp>
        <p:sp>
          <p:nvSpPr>
            <p:cNvPr id="17" name="Freeform: Shape 16">
              <a:extLst>
                <a:ext uri="{FF2B5EF4-FFF2-40B4-BE49-F238E27FC236}">
                  <a16:creationId xmlns:a16="http://schemas.microsoft.com/office/drawing/2014/main" id="{88FA30A7-2DB8-9B97-ABEB-979E3359BB7F}"/>
                </a:ext>
              </a:extLst>
            </p:cNvPr>
            <p:cNvSpPr/>
            <p:nvPr/>
          </p:nvSpPr>
          <p:spPr>
            <a:xfrm>
              <a:off x="4203192" y="5479936"/>
              <a:ext cx="3785616" cy="695831"/>
            </a:xfrm>
            <a:custGeom>
              <a:avLst/>
              <a:gdLst>
                <a:gd name="connsiteX0" fmla="*/ 0 w 3785616"/>
                <a:gd name="connsiteY0" fmla="*/ 115974 h 695831"/>
                <a:gd name="connsiteX1" fmla="*/ 115974 w 3785616"/>
                <a:gd name="connsiteY1" fmla="*/ 0 h 695831"/>
                <a:gd name="connsiteX2" fmla="*/ 3669642 w 3785616"/>
                <a:gd name="connsiteY2" fmla="*/ 0 h 695831"/>
                <a:gd name="connsiteX3" fmla="*/ 3785616 w 3785616"/>
                <a:gd name="connsiteY3" fmla="*/ 115974 h 695831"/>
                <a:gd name="connsiteX4" fmla="*/ 3785616 w 3785616"/>
                <a:gd name="connsiteY4" fmla="*/ 579857 h 695831"/>
                <a:gd name="connsiteX5" fmla="*/ 3669642 w 3785616"/>
                <a:gd name="connsiteY5" fmla="*/ 695831 h 695831"/>
                <a:gd name="connsiteX6" fmla="*/ 115974 w 3785616"/>
                <a:gd name="connsiteY6" fmla="*/ 695831 h 695831"/>
                <a:gd name="connsiteX7" fmla="*/ 0 w 3785616"/>
                <a:gd name="connsiteY7" fmla="*/ 579857 h 695831"/>
                <a:gd name="connsiteX8" fmla="*/ 0 w 3785616"/>
                <a:gd name="connsiteY8" fmla="*/ 115974 h 69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695831">
                  <a:moveTo>
                    <a:pt x="0" y="115974"/>
                  </a:moveTo>
                  <a:cubicBezTo>
                    <a:pt x="0" y="51923"/>
                    <a:pt x="51923" y="0"/>
                    <a:pt x="115974" y="0"/>
                  </a:cubicBezTo>
                  <a:lnTo>
                    <a:pt x="3669642" y="0"/>
                  </a:lnTo>
                  <a:cubicBezTo>
                    <a:pt x="3733693" y="0"/>
                    <a:pt x="3785616" y="51923"/>
                    <a:pt x="3785616" y="115974"/>
                  </a:cubicBezTo>
                  <a:lnTo>
                    <a:pt x="3785616" y="579857"/>
                  </a:lnTo>
                  <a:cubicBezTo>
                    <a:pt x="3785616" y="643908"/>
                    <a:pt x="3733693" y="695831"/>
                    <a:pt x="3669642" y="695831"/>
                  </a:cubicBezTo>
                  <a:lnTo>
                    <a:pt x="115974" y="695831"/>
                  </a:lnTo>
                  <a:cubicBezTo>
                    <a:pt x="51923" y="695831"/>
                    <a:pt x="0" y="643908"/>
                    <a:pt x="0" y="579857"/>
                  </a:cubicBezTo>
                  <a:lnTo>
                    <a:pt x="0" y="11597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68" tIns="53018" rIns="72068" bIns="53018" numCol="1" spcCol="1270" anchor="ctr" anchorCtr="0">
              <a:noAutofit/>
            </a:bodyPr>
            <a:lstStyle/>
            <a:p>
              <a:pPr marL="0" lvl="0" indent="0" algn="ctr" defTabSz="444500">
                <a:lnSpc>
                  <a:spcPct val="90000"/>
                </a:lnSpc>
                <a:spcBef>
                  <a:spcPct val="0"/>
                </a:spcBef>
                <a:spcAft>
                  <a:spcPct val="35000"/>
                </a:spcAft>
                <a:buNone/>
              </a:pPr>
              <a:r>
                <a:rPr lang="en-US" sz="1000" b="1" kern="1200"/>
                <a:t>Overall, by combining the metrics (Accuracy, Precision, Recall, F1) with PCA, LDA, and t-SNE visualizations, I could better understand not just "how much" each model was right but also "why" it struggled or succeeded based on the dataset’s feature separability.</a:t>
              </a:r>
              <a:endParaRPr lang="en-IN" sz="1000" b="1" kern="1200"/>
            </a:p>
          </p:txBody>
        </p:sp>
      </p:grpSp>
      <p:grpSp>
        <p:nvGrpSpPr>
          <p:cNvPr id="22" name="Group 21">
            <a:extLst>
              <a:ext uri="{FF2B5EF4-FFF2-40B4-BE49-F238E27FC236}">
                <a16:creationId xmlns:a16="http://schemas.microsoft.com/office/drawing/2014/main" id="{F5F31ED1-3659-0FCA-7161-0D10288C8E6B}"/>
              </a:ext>
            </a:extLst>
          </p:cNvPr>
          <p:cNvGrpSpPr/>
          <p:nvPr/>
        </p:nvGrpSpPr>
        <p:grpSpPr>
          <a:xfrm>
            <a:off x="6670766" y="1803001"/>
            <a:ext cx="5226099" cy="3691290"/>
            <a:chOff x="6580544" y="1801708"/>
            <a:chExt cx="4610927" cy="3691290"/>
          </a:xfrm>
        </p:grpSpPr>
        <p:sp>
          <p:nvSpPr>
            <p:cNvPr id="23" name="Freeform: Shape 22">
              <a:extLst>
                <a:ext uri="{FF2B5EF4-FFF2-40B4-BE49-F238E27FC236}">
                  <a16:creationId xmlns:a16="http://schemas.microsoft.com/office/drawing/2014/main" id="{2DB725E2-9C2B-A547-F204-FCC6E10EB5EA}"/>
                </a:ext>
              </a:extLst>
            </p:cNvPr>
            <p:cNvSpPr/>
            <p:nvPr/>
          </p:nvSpPr>
          <p:spPr>
            <a:xfrm>
              <a:off x="6580544" y="1801708"/>
              <a:ext cx="4610927" cy="590606"/>
            </a:xfrm>
            <a:custGeom>
              <a:avLst/>
              <a:gdLst>
                <a:gd name="connsiteX0" fmla="*/ 0 w 4610927"/>
                <a:gd name="connsiteY0" fmla="*/ 98436 h 590606"/>
                <a:gd name="connsiteX1" fmla="*/ 98436 w 4610927"/>
                <a:gd name="connsiteY1" fmla="*/ 0 h 590606"/>
                <a:gd name="connsiteX2" fmla="*/ 4512491 w 4610927"/>
                <a:gd name="connsiteY2" fmla="*/ 0 h 590606"/>
                <a:gd name="connsiteX3" fmla="*/ 4610927 w 4610927"/>
                <a:gd name="connsiteY3" fmla="*/ 98436 h 590606"/>
                <a:gd name="connsiteX4" fmla="*/ 4610927 w 4610927"/>
                <a:gd name="connsiteY4" fmla="*/ 492170 h 590606"/>
                <a:gd name="connsiteX5" fmla="*/ 4512491 w 4610927"/>
                <a:gd name="connsiteY5" fmla="*/ 590606 h 590606"/>
                <a:gd name="connsiteX6" fmla="*/ 98436 w 4610927"/>
                <a:gd name="connsiteY6" fmla="*/ 590606 h 590606"/>
                <a:gd name="connsiteX7" fmla="*/ 0 w 4610927"/>
                <a:gd name="connsiteY7" fmla="*/ 492170 h 590606"/>
                <a:gd name="connsiteX8" fmla="*/ 0 w 4610927"/>
                <a:gd name="connsiteY8" fmla="*/ 98436 h 5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927" h="590606">
                  <a:moveTo>
                    <a:pt x="0" y="98436"/>
                  </a:moveTo>
                  <a:cubicBezTo>
                    <a:pt x="0" y="44071"/>
                    <a:pt x="44071" y="0"/>
                    <a:pt x="98436" y="0"/>
                  </a:cubicBezTo>
                  <a:lnTo>
                    <a:pt x="4512491" y="0"/>
                  </a:lnTo>
                  <a:cubicBezTo>
                    <a:pt x="4566856" y="0"/>
                    <a:pt x="4610927" y="44071"/>
                    <a:pt x="4610927" y="98436"/>
                  </a:cubicBezTo>
                  <a:lnTo>
                    <a:pt x="4610927" y="492170"/>
                  </a:lnTo>
                  <a:cubicBezTo>
                    <a:pt x="4610927" y="546535"/>
                    <a:pt x="4566856" y="590606"/>
                    <a:pt x="4512491" y="590606"/>
                  </a:cubicBezTo>
                  <a:lnTo>
                    <a:pt x="98436" y="590606"/>
                  </a:lnTo>
                  <a:cubicBezTo>
                    <a:pt x="44071" y="590606"/>
                    <a:pt x="0" y="546535"/>
                    <a:pt x="0" y="492170"/>
                  </a:cubicBezTo>
                  <a:lnTo>
                    <a:pt x="0" y="984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41" tIns="49786" rIns="70741" bIns="49786" numCol="1" spcCol="1270" anchor="ctr" anchorCtr="0">
              <a:noAutofit/>
            </a:bodyPr>
            <a:lstStyle/>
            <a:p>
              <a:pPr marL="0" lvl="0" indent="0" algn="ctr" defTabSz="488950">
                <a:lnSpc>
                  <a:spcPct val="90000"/>
                </a:lnSpc>
                <a:spcBef>
                  <a:spcPct val="0"/>
                </a:spcBef>
                <a:spcAft>
                  <a:spcPct val="35000"/>
                </a:spcAft>
                <a:buNone/>
              </a:pPr>
              <a:r>
                <a:rPr lang="en-US" sz="1100" b="1" i="0" kern="1200" baseline="0" dirty="0"/>
                <a:t>SVM (SVC) performed the best with 87.5% accuracy, and through t-SNE and LDA plots, I clearly saw tight, well-separated clusters for digits, proving why SVC could classify so well.</a:t>
              </a:r>
              <a:endParaRPr lang="en-IN" sz="1100" b="1" kern="1200" dirty="0"/>
            </a:p>
          </p:txBody>
        </p:sp>
        <p:sp>
          <p:nvSpPr>
            <p:cNvPr id="24" name="Freeform: Shape 23">
              <a:extLst>
                <a:ext uri="{FF2B5EF4-FFF2-40B4-BE49-F238E27FC236}">
                  <a16:creationId xmlns:a16="http://schemas.microsoft.com/office/drawing/2014/main" id="{B079C890-7A9C-EDDF-72D4-4CE8E54F20BF}"/>
                </a:ext>
              </a:extLst>
            </p:cNvPr>
            <p:cNvSpPr/>
            <p:nvPr/>
          </p:nvSpPr>
          <p:spPr>
            <a:xfrm>
              <a:off x="6580544" y="2421845"/>
              <a:ext cx="4610927" cy="590606"/>
            </a:xfrm>
            <a:custGeom>
              <a:avLst/>
              <a:gdLst>
                <a:gd name="connsiteX0" fmla="*/ 0 w 4610927"/>
                <a:gd name="connsiteY0" fmla="*/ 98436 h 590606"/>
                <a:gd name="connsiteX1" fmla="*/ 98436 w 4610927"/>
                <a:gd name="connsiteY1" fmla="*/ 0 h 590606"/>
                <a:gd name="connsiteX2" fmla="*/ 4512491 w 4610927"/>
                <a:gd name="connsiteY2" fmla="*/ 0 h 590606"/>
                <a:gd name="connsiteX3" fmla="*/ 4610927 w 4610927"/>
                <a:gd name="connsiteY3" fmla="*/ 98436 h 590606"/>
                <a:gd name="connsiteX4" fmla="*/ 4610927 w 4610927"/>
                <a:gd name="connsiteY4" fmla="*/ 492170 h 590606"/>
                <a:gd name="connsiteX5" fmla="*/ 4512491 w 4610927"/>
                <a:gd name="connsiteY5" fmla="*/ 590606 h 590606"/>
                <a:gd name="connsiteX6" fmla="*/ 98436 w 4610927"/>
                <a:gd name="connsiteY6" fmla="*/ 590606 h 590606"/>
                <a:gd name="connsiteX7" fmla="*/ 0 w 4610927"/>
                <a:gd name="connsiteY7" fmla="*/ 492170 h 590606"/>
                <a:gd name="connsiteX8" fmla="*/ 0 w 4610927"/>
                <a:gd name="connsiteY8" fmla="*/ 98436 h 5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927" h="590606">
                  <a:moveTo>
                    <a:pt x="0" y="98436"/>
                  </a:moveTo>
                  <a:cubicBezTo>
                    <a:pt x="0" y="44071"/>
                    <a:pt x="44071" y="0"/>
                    <a:pt x="98436" y="0"/>
                  </a:cubicBezTo>
                  <a:lnTo>
                    <a:pt x="4512491" y="0"/>
                  </a:lnTo>
                  <a:cubicBezTo>
                    <a:pt x="4566856" y="0"/>
                    <a:pt x="4610927" y="44071"/>
                    <a:pt x="4610927" y="98436"/>
                  </a:cubicBezTo>
                  <a:lnTo>
                    <a:pt x="4610927" y="492170"/>
                  </a:lnTo>
                  <a:cubicBezTo>
                    <a:pt x="4610927" y="546535"/>
                    <a:pt x="4566856" y="590606"/>
                    <a:pt x="4512491" y="590606"/>
                  </a:cubicBezTo>
                  <a:lnTo>
                    <a:pt x="98436" y="590606"/>
                  </a:lnTo>
                  <a:cubicBezTo>
                    <a:pt x="44071" y="590606"/>
                    <a:pt x="0" y="546535"/>
                    <a:pt x="0" y="492170"/>
                  </a:cubicBezTo>
                  <a:lnTo>
                    <a:pt x="0" y="984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41" tIns="49786" rIns="70741" bIns="49786" numCol="1" spcCol="1270" anchor="ctr" anchorCtr="0">
              <a:noAutofit/>
            </a:bodyPr>
            <a:lstStyle/>
            <a:p>
              <a:pPr marL="0" lvl="0" indent="0" algn="ctr" defTabSz="488950">
                <a:lnSpc>
                  <a:spcPct val="90000"/>
                </a:lnSpc>
                <a:spcBef>
                  <a:spcPct val="0"/>
                </a:spcBef>
                <a:spcAft>
                  <a:spcPct val="35000"/>
                </a:spcAft>
                <a:buNone/>
              </a:pPr>
              <a:r>
                <a:rPr lang="en-US" sz="1100" b="1" i="0" kern="1200" baseline="0" dirty="0"/>
                <a:t>Random Forest and Logistic Regression were close behind with 84% and 83.9% accuracy, and PCA helped me see that Random Forest captured non-linear variations slightly better than Logistic Regression.</a:t>
              </a:r>
              <a:endParaRPr lang="en-IN" sz="1100" b="1" kern="1200" dirty="0"/>
            </a:p>
          </p:txBody>
        </p:sp>
        <p:sp>
          <p:nvSpPr>
            <p:cNvPr id="25" name="Freeform: Shape 24">
              <a:extLst>
                <a:ext uri="{FF2B5EF4-FFF2-40B4-BE49-F238E27FC236}">
                  <a16:creationId xmlns:a16="http://schemas.microsoft.com/office/drawing/2014/main" id="{61D05C48-3A37-7EF6-6936-EA436435B0EC}"/>
                </a:ext>
              </a:extLst>
            </p:cNvPr>
            <p:cNvSpPr/>
            <p:nvPr/>
          </p:nvSpPr>
          <p:spPr>
            <a:xfrm>
              <a:off x="6580544" y="3041981"/>
              <a:ext cx="4610927" cy="590606"/>
            </a:xfrm>
            <a:custGeom>
              <a:avLst/>
              <a:gdLst>
                <a:gd name="connsiteX0" fmla="*/ 0 w 4610927"/>
                <a:gd name="connsiteY0" fmla="*/ 98436 h 590606"/>
                <a:gd name="connsiteX1" fmla="*/ 98436 w 4610927"/>
                <a:gd name="connsiteY1" fmla="*/ 0 h 590606"/>
                <a:gd name="connsiteX2" fmla="*/ 4512491 w 4610927"/>
                <a:gd name="connsiteY2" fmla="*/ 0 h 590606"/>
                <a:gd name="connsiteX3" fmla="*/ 4610927 w 4610927"/>
                <a:gd name="connsiteY3" fmla="*/ 98436 h 590606"/>
                <a:gd name="connsiteX4" fmla="*/ 4610927 w 4610927"/>
                <a:gd name="connsiteY4" fmla="*/ 492170 h 590606"/>
                <a:gd name="connsiteX5" fmla="*/ 4512491 w 4610927"/>
                <a:gd name="connsiteY5" fmla="*/ 590606 h 590606"/>
                <a:gd name="connsiteX6" fmla="*/ 98436 w 4610927"/>
                <a:gd name="connsiteY6" fmla="*/ 590606 h 590606"/>
                <a:gd name="connsiteX7" fmla="*/ 0 w 4610927"/>
                <a:gd name="connsiteY7" fmla="*/ 492170 h 590606"/>
                <a:gd name="connsiteX8" fmla="*/ 0 w 4610927"/>
                <a:gd name="connsiteY8" fmla="*/ 98436 h 5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927" h="590606">
                  <a:moveTo>
                    <a:pt x="0" y="98436"/>
                  </a:moveTo>
                  <a:cubicBezTo>
                    <a:pt x="0" y="44071"/>
                    <a:pt x="44071" y="0"/>
                    <a:pt x="98436" y="0"/>
                  </a:cubicBezTo>
                  <a:lnTo>
                    <a:pt x="4512491" y="0"/>
                  </a:lnTo>
                  <a:cubicBezTo>
                    <a:pt x="4566856" y="0"/>
                    <a:pt x="4610927" y="44071"/>
                    <a:pt x="4610927" y="98436"/>
                  </a:cubicBezTo>
                  <a:lnTo>
                    <a:pt x="4610927" y="492170"/>
                  </a:lnTo>
                  <a:cubicBezTo>
                    <a:pt x="4610927" y="546535"/>
                    <a:pt x="4566856" y="590606"/>
                    <a:pt x="4512491" y="590606"/>
                  </a:cubicBezTo>
                  <a:lnTo>
                    <a:pt x="98436" y="590606"/>
                  </a:lnTo>
                  <a:cubicBezTo>
                    <a:pt x="44071" y="590606"/>
                    <a:pt x="0" y="546535"/>
                    <a:pt x="0" y="492170"/>
                  </a:cubicBezTo>
                  <a:lnTo>
                    <a:pt x="0" y="984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41" tIns="49786" rIns="70741" bIns="49786" numCol="1" spcCol="1270" anchor="ctr" anchorCtr="0">
              <a:noAutofit/>
            </a:bodyPr>
            <a:lstStyle/>
            <a:p>
              <a:pPr marL="0" lvl="0" indent="0" algn="ctr" defTabSz="488950">
                <a:lnSpc>
                  <a:spcPct val="90000"/>
                </a:lnSpc>
                <a:spcBef>
                  <a:spcPct val="0"/>
                </a:spcBef>
                <a:spcAft>
                  <a:spcPct val="35000"/>
                </a:spcAft>
                <a:buNone/>
              </a:pPr>
              <a:r>
                <a:rPr lang="en-US" sz="1100" b="1" i="0" kern="1200" baseline="0"/>
                <a:t>KNN showed 82.3% accuracy, doing decently, but t-SNE plots revealed that it struggled when digits like '3' and '8' overlapped in feature space.</a:t>
              </a:r>
              <a:endParaRPr lang="en-IN" sz="1100" b="1" kern="1200"/>
            </a:p>
          </p:txBody>
        </p:sp>
        <p:sp>
          <p:nvSpPr>
            <p:cNvPr id="26" name="Freeform: Shape 25">
              <a:extLst>
                <a:ext uri="{FF2B5EF4-FFF2-40B4-BE49-F238E27FC236}">
                  <a16:creationId xmlns:a16="http://schemas.microsoft.com/office/drawing/2014/main" id="{9E91476B-12C1-14FB-C023-AEAFC33BAB69}"/>
                </a:ext>
              </a:extLst>
            </p:cNvPr>
            <p:cNvSpPr/>
            <p:nvPr/>
          </p:nvSpPr>
          <p:spPr>
            <a:xfrm>
              <a:off x="6580544" y="3662118"/>
              <a:ext cx="4610927" cy="590606"/>
            </a:xfrm>
            <a:custGeom>
              <a:avLst/>
              <a:gdLst>
                <a:gd name="connsiteX0" fmla="*/ 0 w 4610927"/>
                <a:gd name="connsiteY0" fmla="*/ 98436 h 590606"/>
                <a:gd name="connsiteX1" fmla="*/ 98436 w 4610927"/>
                <a:gd name="connsiteY1" fmla="*/ 0 h 590606"/>
                <a:gd name="connsiteX2" fmla="*/ 4512491 w 4610927"/>
                <a:gd name="connsiteY2" fmla="*/ 0 h 590606"/>
                <a:gd name="connsiteX3" fmla="*/ 4610927 w 4610927"/>
                <a:gd name="connsiteY3" fmla="*/ 98436 h 590606"/>
                <a:gd name="connsiteX4" fmla="*/ 4610927 w 4610927"/>
                <a:gd name="connsiteY4" fmla="*/ 492170 h 590606"/>
                <a:gd name="connsiteX5" fmla="*/ 4512491 w 4610927"/>
                <a:gd name="connsiteY5" fmla="*/ 590606 h 590606"/>
                <a:gd name="connsiteX6" fmla="*/ 98436 w 4610927"/>
                <a:gd name="connsiteY6" fmla="*/ 590606 h 590606"/>
                <a:gd name="connsiteX7" fmla="*/ 0 w 4610927"/>
                <a:gd name="connsiteY7" fmla="*/ 492170 h 590606"/>
                <a:gd name="connsiteX8" fmla="*/ 0 w 4610927"/>
                <a:gd name="connsiteY8" fmla="*/ 98436 h 5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927" h="590606">
                  <a:moveTo>
                    <a:pt x="0" y="98436"/>
                  </a:moveTo>
                  <a:cubicBezTo>
                    <a:pt x="0" y="44071"/>
                    <a:pt x="44071" y="0"/>
                    <a:pt x="98436" y="0"/>
                  </a:cubicBezTo>
                  <a:lnTo>
                    <a:pt x="4512491" y="0"/>
                  </a:lnTo>
                  <a:cubicBezTo>
                    <a:pt x="4566856" y="0"/>
                    <a:pt x="4610927" y="44071"/>
                    <a:pt x="4610927" y="98436"/>
                  </a:cubicBezTo>
                  <a:lnTo>
                    <a:pt x="4610927" y="492170"/>
                  </a:lnTo>
                  <a:cubicBezTo>
                    <a:pt x="4610927" y="546535"/>
                    <a:pt x="4566856" y="590606"/>
                    <a:pt x="4512491" y="590606"/>
                  </a:cubicBezTo>
                  <a:lnTo>
                    <a:pt x="98436" y="590606"/>
                  </a:lnTo>
                  <a:cubicBezTo>
                    <a:pt x="44071" y="590606"/>
                    <a:pt x="0" y="546535"/>
                    <a:pt x="0" y="492170"/>
                  </a:cubicBezTo>
                  <a:lnTo>
                    <a:pt x="0" y="984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41" tIns="49786" rIns="70741" bIns="49786" numCol="1" spcCol="1270" anchor="ctr" anchorCtr="0">
              <a:noAutofit/>
            </a:bodyPr>
            <a:lstStyle/>
            <a:p>
              <a:pPr marL="0" lvl="0" indent="0" algn="ctr" defTabSz="488950">
                <a:lnSpc>
                  <a:spcPct val="90000"/>
                </a:lnSpc>
                <a:spcBef>
                  <a:spcPct val="0"/>
                </a:spcBef>
                <a:spcAft>
                  <a:spcPct val="35000"/>
                </a:spcAft>
                <a:buNone/>
              </a:pPr>
              <a:r>
                <a:rPr lang="en-US" sz="1100" b="1" i="0" kern="1200" baseline="0" dirty="0"/>
                <a:t>Decision Trees and Naive Bayes underperformed (both around 62%-63% accuracy), and LDA visualization showed they couldn’t cleanly separate digit classes and overfitted or oversimplified patterns.</a:t>
              </a:r>
              <a:endParaRPr lang="en-IN" sz="1100" b="1" kern="1200" dirty="0"/>
            </a:p>
          </p:txBody>
        </p:sp>
        <p:sp>
          <p:nvSpPr>
            <p:cNvPr id="27" name="Freeform: Shape 26">
              <a:extLst>
                <a:ext uri="{FF2B5EF4-FFF2-40B4-BE49-F238E27FC236}">
                  <a16:creationId xmlns:a16="http://schemas.microsoft.com/office/drawing/2014/main" id="{4B18EA0D-51D4-A91D-8E03-A3F5B479F694}"/>
                </a:ext>
              </a:extLst>
            </p:cNvPr>
            <p:cNvSpPr/>
            <p:nvPr/>
          </p:nvSpPr>
          <p:spPr>
            <a:xfrm>
              <a:off x="6580544" y="4282255"/>
              <a:ext cx="4610927" cy="590606"/>
            </a:xfrm>
            <a:custGeom>
              <a:avLst/>
              <a:gdLst>
                <a:gd name="connsiteX0" fmla="*/ 0 w 4610927"/>
                <a:gd name="connsiteY0" fmla="*/ 98436 h 590606"/>
                <a:gd name="connsiteX1" fmla="*/ 98436 w 4610927"/>
                <a:gd name="connsiteY1" fmla="*/ 0 h 590606"/>
                <a:gd name="connsiteX2" fmla="*/ 4512491 w 4610927"/>
                <a:gd name="connsiteY2" fmla="*/ 0 h 590606"/>
                <a:gd name="connsiteX3" fmla="*/ 4610927 w 4610927"/>
                <a:gd name="connsiteY3" fmla="*/ 98436 h 590606"/>
                <a:gd name="connsiteX4" fmla="*/ 4610927 w 4610927"/>
                <a:gd name="connsiteY4" fmla="*/ 492170 h 590606"/>
                <a:gd name="connsiteX5" fmla="*/ 4512491 w 4610927"/>
                <a:gd name="connsiteY5" fmla="*/ 590606 h 590606"/>
                <a:gd name="connsiteX6" fmla="*/ 98436 w 4610927"/>
                <a:gd name="connsiteY6" fmla="*/ 590606 h 590606"/>
                <a:gd name="connsiteX7" fmla="*/ 0 w 4610927"/>
                <a:gd name="connsiteY7" fmla="*/ 492170 h 590606"/>
                <a:gd name="connsiteX8" fmla="*/ 0 w 4610927"/>
                <a:gd name="connsiteY8" fmla="*/ 98436 h 5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927" h="590606">
                  <a:moveTo>
                    <a:pt x="0" y="98436"/>
                  </a:moveTo>
                  <a:cubicBezTo>
                    <a:pt x="0" y="44071"/>
                    <a:pt x="44071" y="0"/>
                    <a:pt x="98436" y="0"/>
                  </a:cubicBezTo>
                  <a:lnTo>
                    <a:pt x="4512491" y="0"/>
                  </a:lnTo>
                  <a:cubicBezTo>
                    <a:pt x="4566856" y="0"/>
                    <a:pt x="4610927" y="44071"/>
                    <a:pt x="4610927" y="98436"/>
                  </a:cubicBezTo>
                  <a:lnTo>
                    <a:pt x="4610927" y="492170"/>
                  </a:lnTo>
                  <a:cubicBezTo>
                    <a:pt x="4610927" y="546535"/>
                    <a:pt x="4566856" y="590606"/>
                    <a:pt x="4512491" y="590606"/>
                  </a:cubicBezTo>
                  <a:lnTo>
                    <a:pt x="98436" y="590606"/>
                  </a:lnTo>
                  <a:cubicBezTo>
                    <a:pt x="44071" y="590606"/>
                    <a:pt x="0" y="546535"/>
                    <a:pt x="0" y="492170"/>
                  </a:cubicBezTo>
                  <a:lnTo>
                    <a:pt x="0" y="984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41" tIns="49786" rIns="70741" bIns="49786" numCol="1" spcCol="1270" anchor="ctr" anchorCtr="0">
              <a:noAutofit/>
            </a:bodyPr>
            <a:lstStyle/>
            <a:p>
              <a:pPr marL="0" lvl="0" indent="0" algn="ctr" defTabSz="488950">
                <a:lnSpc>
                  <a:spcPct val="90000"/>
                </a:lnSpc>
                <a:spcBef>
                  <a:spcPct val="0"/>
                </a:spcBef>
                <a:spcAft>
                  <a:spcPct val="35000"/>
                </a:spcAft>
                <a:buNone/>
              </a:pPr>
              <a:r>
                <a:rPr lang="en-US" sz="1100" b="1" i="0" kern="1200" baseline="0"/>
                <a:t>Comparing to MNIST-M, all models performed better on MNIST, and PCA showed that MNIST had simpler, less noisy feature distributions.</a:t>
              </a:r>
              <a:endParaRPr lang="en-IN" sz="1100" b="1" kern="1200"/>
            </a:p>
          </p:txBody>
        </p:sp>
        <p:sp>
          <p:nvSpPr>
            <p:cNvPr id="28" name="Freeform: Shape 27">
              <a:extLst>
                <a:ext uri="{FF2B5EF4-FFF2-40B4-BE49-F238E27FC236}">
                  <a16:creationId xmlns:a16="http://schemas.microsoft.com/office/drawing/2014/main" id="{F45F19B5-17D8-3F56-810E-6B98F986A474}"/>
                </a:ext>
              </a:extLst>
            </p:cNvPr>
            <p:cNvSpPr/>
            <p:nvPr/>
          </p:nvSpPr>
          <p:spPr>
            <a:xfrm>
              <a:off x="6580544" y="4902392"/>
              <a:ext cx="4610927" cy="590606"/>
            </a:xfrm>
            <a:custGeom>
              <a:avLst/>
              <a:gdLst>
                <a:gd name="connsiteX0" fmla="*/ 0 w 4610927"/>
                <a:gd name="connsiteY0" fmla="*/ 98436 h 590606"/>
                <a:gd name="connsiteX1" fmla="*/ 98436 w 4610927"/>
                <a:gd name="connsiteY1" fmla="*/ 0 h 590606"/>
                <a:gd name="connsiteX2" fmla="*/ 4512491 w 4610927"/>
                <a:gd name="connsiteY2" fmla="*/ 0 h 590606"/>
                <a:gd name="connsiteX3" fmla="*/ 4610927 w 4610927"/>
                <a:gd name="connsiteY3" fmla="*/ 98436 h 590606"/>
                <a:gd name="connsiteX4" fmla="*/ 4610927 w 4610927"/>
                <a:gd name="connsiteY4" fmla="*/ 492170 h 590606"/>
                <a:gd name="connsiteX5" fmla="*/ 4512491 w 4610927"/>
                <a:gd name="connsiteY5" fmla="*/ 590606 h 590606"/>
                <a:gd name="connsiteX6" fmla="*/ 98436 w 4610927"/>
                <a:gd name="connsiteY6" fmla="*/ 590606 h 590606"/>
                <a:gd name="connsiteX7" fmla="*/ 0 w 4610927"/>
                <a:gd name="connsiteY7" fmla="*/ 492170 h 590606"/>
                <a:gd name="connsiteX8" fmla="*/ 0 w 4610927"/>
                <a:gd name="connsiteY8" fmla="*/ 98436 h 5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927" h="590606">
                  <a:moveTo>
                    <a:pt x="0" y="98436"/>
                  </a:moveTo>
                  <a:cubicBezTo>
                    <a:pt x="0" y="44071"/>
                    <a:pt x="44071" y="0"/>
                    <a:pt x="98436" y="0"/>
                  </a:cubicBezTo>
                  <a:lnTo>
                    <a:pt x="4512491" y="0"/>
                  </a:lnTo>
                  <a:cubicBezTo>
                    <a:pt x="4566856" y="0"/>
                    <a:pt x="4610927" y="44071"/>
                    <a:pt x="4610927" y="98436"/>
                  </a:cubicBezTo>
                  <a:lnTo>
                    <a:pt x="4610927" y="492170"/>
                  </a:lnTo>
                  <a:cubicBezTo>
                    <a:pt x="4610927" y="546535"/>
                    <a:pt x="4566856" y="590606"/>
                    <a:pt x="4512491" y="590606"/>
                  </a:cubicBezTo>
                  <a:lnTo>
                    <a:pt x="98436" y="590606"/>
                  </a:lnTo>
                  <a:cubicBezTo>
                    <a:pt x="44071" y="590606"/>
                    <a:pt x="0" y="546535"/>
                    <a:pt x="0" y="492170"/>
                  </a:cubicBezTo>
                  <a:lnTo>
                    <a:pt x="0" y="984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41" tIns="49786" rIns="70741" bIns="49786" numCol="1" spcCol="1270" anchor="ctr" anchorCtr="0">
              <a:noAutofit/>
            </a:bodyPr>
            <a:lstStyle/>
            <a:p>
              <a:pPr marL="0" lvl="0" indent="0" algn="ctr" defTabSz="488950">
                <a:lnSpc>
                  <a:spcPct val="90000"/>
                </a:lnSpc>
                <a:spcBef>
                  <a:spcPct val="0"/>
                </a:spcBef>
                <a:spcAft>
                  <a:spcPct val="35000"/>
                </a:spcAft>
                <a:buNone/>
              </a:pPr>
              <a:r>
                <a:rPr lang="en-US" sz="1100" b="1" i="0" kern="1200" baseline="0"/>
                <a:t>Metrics like Accuracy, Precision, Recall, and F1-score all aligned with what I observed visually: better separability and tighter clusters led to higher model performance on MNIST compared to MNIST-M.</a:t>
              </a:r>
              <a:endParaRPr lang="en-IN" sz="1100" b="1" kern="1200"/>
            </a:p>
          </p:txBody>
        </p:sp>
      </p:grpSp>
    </p:spTree>
    <p:extLst>
      <p:ext uri="{BB962C8B-B14F-4D97-AF65-F5344CB8AC3E}">
        <p14:creationId xmlns:p14="http://schemas.microsoft.com/office/powerpoint/2010/main" val="1021111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Motivation</a:t>
            </a:r>
          </a:p>
        </p:txBody>
      </p:sp>
      <p:sp>
        <p:nvSpPr>
          <p:cNvPr id="3" name="Content Placeholder 2"/>
          <p:cNvSpPr>
            <a:spLocks noGrp="1"/>
          </p:cNvSpPr>
          <p:nvPr>
            <p:ph idx="1"/>
          </p:nvPr>
        </p:nvSpPr>
        <p:spPr/>
        <p:txBody>
          <a:bodyPr/>
          <a:lstStyle/>
          <a:p>
            <a:pPr>
              <a:lnSpc>
                <a:spcPct val="107000"/>
              </a:lnSpc>
              <a:spcAft>
                <a:spcPts val="800"/>
              </a:spcAft>
              <a:buNone/>
            </a:pPr>
            <a:r>
              <a:rPr lang="en-IN" sz="1800" kern="100" dirty="0">
                <a:solidFill>
                  <a:srgbClr val="000000"/>
                </a:solidFill>
                <a:effectLst/>
                <a:latin typeface="Calibri" panose="020F0502020204030204" pitchFamily="34" charset="0"/>
                <a:ea typeface="Calibri" panose="020F0502020204030204" pitchFamily="34" charset="0"/>
              </a:rPr>
              <a:t>	</a:t>
            </a:r>
            <a:r>
              <a:rPr lang="en-IN" sz="2400" kern="100" dirty="0">
                <a:solidFill>
                  <a:srgbClr val="000000"/>
                </a:solidFill>
                <a:effectLst/>
                <a:latin typeface="Calibri" panose="020F0502020204030204" pitchFamily="34" charset="0"/>
                <a:ea typeface="Calibri" panose="020F0502020204030204" pitchFamily="34" charset="0"/>
              </a:rPr>
              <a:t>With rapid advancements in domain adaptation techniques, through this paper we systematically categorize and analyse notable contribution across various domain adaptation approaches , analysing their impact on model generation and it’s effectiveness. We use techniques like discriminative clustering, Support Vector Machine (SVM), </a:t>
            </a:r>
            <a:r>
              <a:rPr lang="en-IN" sz="2400" kern="100" dirty="0" err="1">
                <a:solidFill>
                  <a:srgbClr val="000000"/>
                </a:solidFill>
                <a:effectLst/>
                <a:latin typeface="Calibri" panose="020F0502020204030204" pitchFamily="34" charset="0"/>
                <a:ea typeface="Calibri" panose="020F0502020204030204" pitchFamily="34" charset="0"/>
              </a:rPr>
              <a:t>eXtreme</a:t>
            </a:r>
            <a:r>
              <a:rPr lang="en-IN" sz="2400" kern="100" dirty="0">
                <a:solidFill>
                  <a:srgbClr val="000000"/>
                </a:solidFill>
                <a:effectLst/>
                <a:latin typeface="Calibri" panose="020F0502020204030204" pitchFamily="34" charset="0"/>
                <a:ea typeface="Calibri" panose="020F0502020204030204" pitchFamily="34" charset="0"/>
              </a:rPr>
              <a:t> Gradient Boosting (</a:t>
            </a:r>
            <a:r>
              <a:rPr lang="en-IN" sz="2400" kern="100" dirty="0" err="1">
                <a:solidFill>
                  <a:srgbClr val="000000"/>
                </a:solidFill>
                <a:effectLst/>
                <a:latin typeface="Calibri" panose="020F0502020204030204" pitchFamily="34" charset="0"/>
                <a:ea typeface="Calibri" panose="020F0502020204030204" pitchFamily="34" charset="0"/>
              </a:rPr>
              <a:t>XGBoost</a:t>
            </a:r>
            <a:r>
              <a:rPr lang="en-IN" sz="2400" kern="100" dirty="0">
                <a:solidFill>
                  <a:srgbClr val="000000"/>
                </a:solidFill>
                <a:effectLst/>
                <a:latin typeface="Calibri" panose="020F0502020204030204" pitchFamily="34" charset="0"/>
                <a:ea typeface="Calibri" panose="020F0502020204030204" pitchFamily="34" charset="0"/>
              </a:rPr>
              <a:t>), Correlation Alignment (CORAL), Maximum Mean Discrepancy (MMD) and few additional techniques or approaches. In Conclusion we explore the evolution of these methods , discuss their real word application and provide an evaluation of their future potential for improving cross domain adaptation task across different application areas.</a:t>
            </a:r>
          </a:p>
          <a:p>
            <a:pPr marL="0" indent="0">
              <a:lnSpc>
                <a:spcPct val="107000"/>
              </a:lnSpc>
              <a:spcAft>
                <a:spcPts val="15"/>
              </a:spcAft>
              <a:buNone/>
            </a:pPr>
            <a:endParaRPr lang="en-IN" sz="18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746056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28BBA-E27F-57F4-08F1-1EAA3F827230}"/>
              </a:ext>
            </a:extLst>
          </p:cNvPr>
          <p:cNvSpPr>
            <a:spLocks noGrp="1"/>
          </p:cNvSpPr>
          <p:nvPr>
            <p:ph type="title"/>
          </p:nvPr>
        </p:nvSpPr>
        <p:spPr/>
        <p:txBody>
          <a:bodyPr/>
          <a:lstStyle/>
          <a:p>
            <a:r>
              <a:rPr lang="en-US" b="1" dirty="0"/>
              <a:t>Key Observations on </a:t>
            </a:r>
            <a:r>
              <a:rPr lang="en-US" b="1" dirty="0" err="1"/>
              <a:t>Mnist</a:t>
            </a:r>
            <a:r>
              <a:rPr lang="en-US" b="1" dirty="0"/>
              <a:t> – M and </a:t>
            </a:r>
            <a:r>
              <a:rPr lang="en-US" b="1" dirty="0" err="1"/>
              <a:t>Mnist</a:t>
            </a:r>
            <a:r>
              <a:rPr lang="en-US" b="1" dirty="0"/>
              <a:t> using a Results Table</a:t>
            </a:r>
            <a:endParaRPr lang="en-IN" dirty="0"/>
          </a:p>
        </p:txBody>
      </p:sp>
      <p:graphicFrame>
        <p:nvGraphicFramePr>
          <p:cNvPr id="4" name="Content Placeholder 3">
            <a:extLst>
              <a:ext uri="{FF2B5EF4-FFF2-40B4-BE49-F238E27FC236}">
                <a16:creationId xmlns:a16="http://schemas.microsoft.com/office/drawing/2014/main" id="{7EEA658C-FA95-52E3-DACD-3F5524926338}"/>
              </a:ext>
            </a:extLst>
          </p:cNvPr>
          <p:cNvGraphicFramePr>
            <a:graphicFrameLocks noGrp="1"/>
          </p:cNvGraphicFramePr>
          <p:nvPr>
            <p:ph idx="1"/>
            <p:extLst>
              <p:ext uri="{D42A27DB-BD31-4B8C-83A1-F6EECF244321}">
                <p14:modId xmlns:p14="http://schemas.microsoft.com/office/powerpoint/2010/main" val="1190602613"/>
              </p:ext>
            </p:extLst>
          </p:nvPr>
        </p:nvGraphicFramePr>
        <p:xfrm>
          <a:off x="838200" y="1807111"/>
          <a:ext cx="6854848" cy="4623496"/>
        </p:xfrm>
        <a:graphic>
          <a:graphicData uri="http://schemas.openxmlformats.org/drawingml/2006/table">
            <a:tbl>
              <a:tblPr>
                <a:tableStyleId>{8A107856-5554-42FB-B03E-39F5DBC370BA}</a:tableStyleId>
              </a:tblPr>
              <a:tblGrid>
                <a:gridCol w="1713712">
                  <a:extLst>
                    <a:ext uri="{9D8B030D-6E8A-4147-A177-3AD203B41FA5}">
                      <a16:colId xmlns:a16="http://schemas.microsoft.com/office/drawing/2014/main" val="3584556227"/>
                    </a:ext>
                  </a:extLst>
                </a:gridCol>
                <a:gridCol w="1713712">
                  <a:extLst>
                    <a:ext uri="{9D8B030D-6E8A-4147-A177-3AD203B41FA5}">
                      <a16:colId xmlns:a16="http://schemas.microsoft.com/office/drawing/2014/main" val="2744690195"/>
                    </a:ext>
                  </a:extLst>
                </a:gridCol>
                <a:gridCol w="1713712">
                  <a:extLst>
                    <a:ext uri="{9D8B030D-6E8A-4147-A177-3AD203B41FA5}">
                      <a16:colId xmlns:a16="http://schemas.microsoft.com/office/drawing/2014/main" val="1548718712"/>
                    </a:ext>
                  </a:extLst>
                </a:gridCol>
                <a:gridCol w="1713712">
                  <a:extLst>
                    <a:ext uri="{9D8B030D-6E8A-4147-A177-3AD203B41FA5}">
                      <a16:colId xmlns:a16="http://schemas.microsoft.com/office/drawing/2014/main" val="1130675204"/>
                    </a:ext>
                  </a:extLst>
                </a:gridCol>
              </a:tblGrid>
              <a:tr h="238429">
                <a:tc>
                  <a:txBody>
                    <a:bodyPr/>
                    <a:lstStyle/>
                    <a:p>
                      <a:r>
                        <a:rPr lang="en-IN" sz="1200"/>
                        <a:t>Model</a:t>
                      </a:r>
                    </a:p>
                  </a:txBody>
                  <a:tcPr marL="59607" marR="59607" marT="29804" marB="29804" anchor="ctr"/>
                </a:tc>
                <a:tc>
                  <a:txBody>
                    <a:bodyPr/>
                    <a:lstStyle/>
                    <a:p>
                      <a:r>
                        <a:rPr lang="en-IN" sz="1200"/>
                        <a:t>MNIST Accuracy</a:t>
                      </a:r>
                    </a:p>
                  </a:txBody>
                  <a:tcPr marL="59607" marR="59607" marT="29804" marB="29804" anchor="ctr"/>
                </a:tc>
                <a:tc>
                  <a:txBody>
                    <a:bodyPr/>
                    <a:lstStyle/>
                    <a:p>
                      <a:r>
                        <a:rPr lang="en-IN" sz="1200"/>
                        <a:t>MNIST-M Accuracy</a:t>
                      </a:r>
                    </a:p>
                  </a:txBody>
                  <a:tcPr marL="59607" marR="59607" marT="29804" marB="29804" anchor="ctr"/>
                </a:tc>
                <a:tc>
                  <a:txBody>
                    <a:bodyPr/>
                    <a:lstStyle/>
                    <a:p>
                      <a:r>
                        <a:rPr lang="en-IN" sz="1200"/>
                        <a:t>Key Observations</a:t>
                      </a:r>
                    </a:p>
                  </a:txBody>
                  <a:tcPr marL="59607" marR="59607" marT="29804" marB="29804" anchor="ctr"/>
                </a:tc>
                <a:extLst>
                  <a:ext uri="{0D108BD9-81ED-4DB2-BD59-A6C34878D82A}">
                    <a16:rowId xmlns:a16="http://schemas.microsoft.com/office/drawing/2014/main" val="1822639076"/>
                  </a:ext>
                </a:extLst>
              </a:tr>
              <a:tr h="774896">
                <a:tc>
                  <a:txBody>
                    <a:bodyPr/>
                    <a:lstStyle/>
                    <a:p>
                      <a:r>
                        <a:rPr lang="en-IN" sz="1200" dirty="0"/>
                        <a:t>Decision Tree</a:t>
                      </a:r>
                    </a:p>
                  </a:txBody>
                  <a:tcPr marL="59607" marR="59607" marT="29804" marB="29804" anchor="ctr"/>
                </a:tc>
                <a:tc>
                  <a:txBody>
                    <a:bodyPr/>
                    <a:lstStyle/>
                    <a:p>
                      <a:r>
                        <a:rPr lang="en-IN" sz="1200"/>
                        <a:t>63.5%</a:t>
                      </a:r>
                    </a:p>
                  </a:txBody>
                  <a:tcPr marL="59607" marR="59607" marT="29804" marB="29804" anchor="ctr"/>
                </a:tc>
                <a:tc>
                  <a:txBody>
                    <a:bodyPr/>
                    <a:lstStyle/>
                    <a:p>
                      <a:r>
                        <a:rPr lang="en-IN" sz="1200"/>
                        <a:t>61.9%</a:t>
                      </a:r>
                    </a:p>
                  </a:txBody>
                  <a:tcPr marL="59607" marR="59607" marT="29804" marB="29804" anchor="ctr"/>
                </a:tc>
                <a:tc>
                  <a:txBody>
                    <a:bodyPr/>
                    <a:lstStyle/>
                    <a:p>
                      <a:r>
                        <a:rPr lang="en-US" sz="1200" dirty="0"/>
                        <a:t>Slightly better on MNIST overfitting seen in both (PCA showed scattered points).</a:t>
                      </a:r>
                    </a:p>
                  </a:txBody>
                  <a:tcPr marL="59607" marR="59607" marT="29804" marB="29804" anchor="ctr"/>
                </a:tc>
                <a:extLst>
                  <a:ext uri="{0D108BD9-81ED-4DB2-BD59-A6C34878D82A}">
                    <a16:rowId xmlns:a16="http://schemas.microsoft.com/office/drawing/2014/main" val="1061409838"/>
                  </a:ext>
                </a:extLst>
              </a:tr>
              <a:tr h="596074">
                <a:tc>
                  <a:txBody>
                    <a:bodyPr/>
                    <a:lstStyle/>
                    <a:p>
                      <a:r>
                        <a:rPr lang="en-IN" sz="1200"/>
                        <a:t>KNN</a:t>
                      </a:r>
                    </a:p>
                  </a:txBody>
                  <a:tcPr marL="59607" marR="59607" marT="29804" marB="29804" anchor="ctr"/>
                </a:tc>
                <a:tc>
                  <a:txBody>
                    <a:bodyPr/>
                    <a:lstStyle/>
                    <a:p>
                      <a:r>
                        <a:rPr lang="en-IN" sz="1200"/>
                        <a:t>82.3%</a:t>
                      </a:r>
                    </a:p>
                  </a:txBody>
                  <a:tcPr marL="59607" marR="59607" marT="29804" marB="29804" anchor="ctr"/>
                </a:tc>
                <a:tc>
                  <a:txBody>
                    <a:bodyPr/>
                    <a:lstStyle/>
                    <a:p>
                      <a:r>
                        <a:rPr lang="en-IN" sz="1200" dirty="0"/>
                        <a:t> 10% </a:t>
                      </a:r>
                    </a:p>
                  </a:txBody>
                  <a:tcPr marL="59607" marR="59607" marT="29804" marB="29804" anchor="ctr"/>
                </a:tc>
                <a:tc>
                  <a:txBody>
                    <a:bodyPr/>
                    <a:lstStyle/>
                    <a:p>
                      <a:r>
                        <a:rPr lang="en-US" sz="1200" dirty="0"/>
                        <a:t>Huge drop in MNIST-M</a:t>
                      </a:r>
                    </a:p>
                    <a:p>
                      <a:r>
                        <a:rPr lang="en-US" sz="1200" dirty="0"/>
                        <a:t>t-SNE showed no clear clusters for MNIST-M.</a:t>
                      </a:r>
                    </a:p>
                  </a:txBody>
                  <a:tcPr marL="59607" marR="59607" marT="29804" marB="29804" anchor="ctr"/>
                </a:tc>
                <a:extLst>
                  <a:ext uri="{0D108BD9-81ED-4DB2-BD59-A6C34878D82A}">
                    <a16:rowId xmlns:a16="http://schemas.microsoft.com/office/drawing/2014/main" val="1025416029"/>
                  </a:ext>
                </a:extLst>
              </a:tr>
              <a:tr h="774896">
                <a:tc>
                  <a:txBody>
                    <a:bodyPr/>
                    <a:lstStyle/>
                    <a:p>
                      <a:r>
                        <a:rPr lang="en-IN" sz="1200"/>
                        <a:t>Logistic Regression</a:t>
                      </a:r>
                    </a:p>
                  </a:txBody>
                  <a:tcPr marL="59607" marR="59607" marT="29804" marB="29804" anchor="ctr"/>
                </a:tc>
                <a:tc>
                  <a:txBody>
                    <a:bodyPr/>
                    <a:lstStyle/>
                    <a:p>
                      <a:r>
                        <a:rPr lang="en-IN" sz="1200" dirty="0"/>
                        <a:t>86.45%</a:t>
                      </a:r>
                    </a:p>
                  </a:txBody>
                  <a:tcPr marL="59607" marR="59607" marT="29804" marB="29804" anchor="ctr"/>
                </a:tc>
                <a:tc>
                  <a:txBody>
                    <a:bodyPr/>
                    <a:lstStyle/>
                    <a:p>
                      <a:r>
                        <a:rPr lang="en-IN" sz="1200" dirty="0"/>
                        <a:t>61.7%</a:t>
                      </a:r>
                    </a:p>
                  </a:txBody>
                  <a:tcPr marL="59607" marR="59607" marT="29804" marB="29804" anchor="ctr"/>
                </a:tc>
                <a:tc>
                  <a:txBody>
                    <a:bodyPr/>
                    <a:lstStyle/>
                    <a:p>
                      <a:r>
                        <a:rPr lang="en-US" sz="1200" dirty="0"/>
                        <a:t>Strong on MNIST struggled with noisy backgrounds in MNIST-M (seen in LDA).</a:t>
                      </a:r>
                    </a:p>
                  </a:txBody>
                  <a:tcPr marL="59607" marR="59607" marT="29804" marB="29804" anchor="ctr"/>
                </a:tc>
                <a:extLst>
                  <a:ext uri="{0D108BD9-81ED-4DB2-BD59-A6C34878D82A}">
                    <a16:rowId xmlns:a16="http://schemas.microsoft.com/office/drawing/2014/main" val="2418669950"/>
                  </a:ext>
                </a:extLst>
              </a:tr>
              <a:tr h="596074">
                <a:tc>
                  <a:txBody>
                    <a:bodyPr/>
                    <a:lstStyle/>
                    <a:p>
                      <a:r>
                        <a:rPr lang="en-IN" sz="1200"/>
                        <a:t>Naive Bayes</a:t>
                      </a:r>
                    </a:p>
                  </a:txBody>
                  <a:tcPr marL="59607" marR="59607" marT="29804" marB="29804" anchor="ctr"/>
                </a:tc>
                <a:tc>
                  <a:txBody>
                    <a:bodyPr/>
                    <a:lstStyle/>
                    <a:p>
                      <a:r>
                        <a:rPr lang="en-IN" sz="1200"/>
                        <a:t>62.5%</a:t>
                      </a:r>
                    </a:p>
                  </a:txBody>
                  <a:tcPr marL="59607" marR="59607" marT="29804" marB="29804" anchor="ctr"/>
                </a:tc>
                <a:tc>
                  <a:txBody>
                    <a:bodyPr/>
                    <a:lstStyle/>
                    <a:p>
                      <a:r>
                        <a:rPr lang="en-IN" sz="1200" dirty="0"/>
                        <a:t>42.9%</a:t>
                      </a:r>
                    </a:p>
                  </a:txBody>
                  <a:tcPr marL="59607" marR="59607" marT="29804" marB="29804" anchor="ctr"/>
                </a:tc>
                <a:tc>
                  <a:txBody>
                    <a:bodyPr/>
                    <a:lstStyle/>
                    <a:p>
                      <a:r>
                        <a:rPr lang="en-US" sz="1200" dirty="0"/>
                        <a:t>Bad for both, worse for MNIST-M</a:t>
                      </a:r>
                    </a:p>
                    <a:p>
                      <a:r>
                        <a:rPr lang="en-US" sz="1200" dirty="0"/>
                        <a:t>LDA showed overlapping digit classes.</a:t>
                      </a:r>
                    </a:p>
                  </a:txBody>
                  <a:tcPr marL="59607" marR="59607" marT="29804" marB="29804" anchor="ctr"/>
                </a:tc>
                <a:extLst>
                  <a:ext uri="{0D108BD9-81ED-4DB2-BD59-A6C34878D82A}">
                    <a16:rowId xmlns:a16="http://schemas.microsoft.com/office/drawing/2014/main" val="3838954005"/>
                  </a:ext>
                </a:extLst>
              </a:tr>
              <a:tr h="774896">
                <a:tc>
                  <a:txBody>
                    <a:bodyPr/>
                    <a:lstStyle/>
                    <a:p>
                      <a:r>
                        <a:rPr lang="en-IN" sz="1200"/>
                        <a:t>Random Forest</a:t>
                      </a:r>
                    </a:p>
                  </a:txBody>
                  <a:tcPr marL="59607" marR="59607" marT="29804" marB="29804" anchor="ctr"/>
                </a:tc>
                <a:tc>
                  <a:txBody>
                    <a:bodyPr/>
                    <a:lstStyle/>
                    <a:p>
                      <a:r>
                        <a:rPr lang="en-IN" sz="1200" dirty="0"/>
                        <a:t>94.7%</a:t>
                      </a:r>
                    </a:p>
                  </a:txBody>
                  <a:tcPr marL="59607" marR="59607" marT="29804" marB="29804" anchor="ctr"/>
                </a:tc>
                <a:tc>
                  <a:txBody>
                    <a:bodyPr/>
                    <a:lstStyle/>
                    <a:p>
                      <a:r>
                        <a:rPr lang="en-IN" sz="1200"/>
                        <a:t>84.1%</a:t>
                      </a:r>
                    </a:p>
                  </a:txBody>
                  <a:tcPr marL="59607" marR="59607" marT="29804" marB="29804" anchor="ctr"/>
                </a:tc>
                <a:tc>
                  <a:txBody>
                    <a:bodyPr/>
                    <a:lstStyle/>
                    <a:p>
                      <a:r>
                        <a:rPr lang="en-US" sz="1200" dirty="0"/>
                        <a:t>Consistently high , performs well</a:t>
                      </a:r>
                    </a:p>
                    <a:p>
                      <a:r>
                        <a:rPr lang="en-US" sz="1200" dirty="0"/>
                        <a:t>handled noise in MNIST-M well </a:t>
                      </a:r>
                    </a:p>
                  </a:txBody>
                  <a:tcPr marL="59607" marR="59607" marT="29804" marB="29804" anchor="ctr"/>
                </a:tc>
                <a:extLst>
                  <a:ext uri="{0D108BD9-81ED-4DB2-BD59-A6C34878D82A}">
                    <a16:rowId xmlns:a16="http://schemas.microsoft.com/office/drawing/2014/main" val="213560041"/>
                  </a:ext>
                </a:extLst>
              </a:tr>
              <a:tr h="596074">
                <a:tc>
                  <a:txBody>
                    <a:bodyPr/>
                    <a:lstStyle/>
                    <a:p>
                      <a:r>
                        <a:rPr lang="en-IN" sz="1200"/>
                        <a:t>SVM (SVC)</a:t>
                      </a:r>
                    </a:p>
                  </a:txBody>
                  <a:tcPr marL="59607" marR="59607" marT="29804" marB="29804" anchor="ctr"/>
                </a:tc>
                <a:tc>
                  <a:txBody>
                    <a:bodyPr/>
                    <a:lstStyle/>
                    <a:p>
                      <a:r>
                        <a:rPr lang="en-IN" sz="1200" dirty="0"/>
                        <a:t>96.26%</a:t>
                      </a:r>
                    </a:p>
                  </a:txBody>
                  <a:tcPr marL="59607" marR="59607" marT="29804" marB="29804" anchor="ctr"/>
                </a:tc>
                <a:tc>
                  <a:txBody>
                    <a:bodyPr/>
                    <a:lstStyle/>
                    <a:p>
                      <a:r>
                        <a:rPr lang="en-IN" sz="1200"/>
                        <a:t>78.2%</a:t>
                      </a:r>
                    </a:p>
                  </a:txBody>
                  <a:tcPr marL="59607" marR="59607" marT="29804" marB="29804" anchor="ctr"/>
                </a:tc>
                <a:tc>
                  <a:txBody>
                    <a:bodyPr/>
                    <a:lstStyle/>
                    <a:p>
                      <a:r>
                        <a:rPr lang="en-US" sz="1200" dirty="0"/>
                        <a:t>good performer overall tighter clusters visible in t-SNE and LDA for MNIST.</a:t>
                      </a:r>
                    </a:p>
                  </a:txBody>
                  <a:tcPr marL="59607" marR="59607" marT="29804" marB="29804" anchor="ctr"/>
                </a:tc>
                <a:extLst>
                  <a:ext uri="{0D108BD9-81ED-4DB2-BD59-A6C34878D82A}">
                    <a16:rowId xmlns:a16="http://schemas.microsoft.com/office/drawing/2014/main" val="126905684"/>
                  </a:ext>
                </a:extLst>
              </a:tr>
            </a:tbl>
          </a:graphicData>
        </a:graphic>
      </p:graphicFrame>
      <p:graphicFrame>
        <p:nvGraphicFramePr>
          <p:cNvPr id="7" name="Diagram 6">
            <a:extLst>
              <a:ext uri="{FF2B5EF4-FFF2-40B4-BE49-F238E27FC236}">
                <a16:creationId xmlns:a16="http://schemas.microsoft.com/office/drawing/2014/main" id="{3EAA4ADE-B389-20CC-3658-5C92E13E1571}"/>
              </a:ext>
            </a:extLst>
          </p:cNvPr>
          <p:cNvGraphicFramePr/>
          <p:nvPr>
            <p:extLst>
              <p:ext uri="{D42A27DB-BD31-4B8C-83A1-F6EECF244321}">
                <p14:modId xmlns:p14="http://schemas.microsoft.com/office/powerpoint/2010/main" val="3234106990"/>
              </p:ext>
            </p:extLst>
          </p:nvPr>
        </p:nvGraphicFramePr>
        <p:xfrm>
          <a:off x="9806123" y="560792"/>
          <a:ext cx="3805645" cy="2376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DD7008E8-B93E-B6D4-9811-D7FEABBEB590}"/>
              </a:ext>
            </a:extLst>
          </p:cNvPr>
          <p:cNvGraphicFramePr/>
          <p:nvPr>
            <p:extLst>
              <p:ext uri="{D42A27DB-BD31-4B8C-83A1-F6EECF244321}">
                <p14:modId xmlns:p14="http://schemas.microsoft.com/office/powerpoint/2010/main" val="3289690753"/>
              </p:ext>
            </p:extLst>
          </p:nvPr>
        </p:nvGraphicFramePr>
        <p:xfrm>
          <a:off x="8281850" y="3866606"/>
          <a:ext cx="3631474" cy="27751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Box 11">
            <a:extLst>
              <a:ext uri="{FF2B5EF4-FFF2-40B4-BE49-F238E27FC236}">
                <a16:creationId xmlns:a16="http://schemas.microsoft.com/office/drawing/2014/main" id="{A95D4B91-1F2F-5E80-ACCC-1060AF139733}"/>
              </a:ext>
            </a:extLst>
          </p:cNvPr>
          <p:cNvSpPr txBox="1"/>
          <p:nvPr/>
        </p:nvSpPr>
        <p:spPr>
          <a:xfrm>
            <a:off x="7889966" y="4049485"/>
            <a:ext cx="1036320" cy="646331"/>
          </a:xfrm>
          <a:prstGeom prst="rect">
            <a:avLst/>
          </a:prstGeom>
          <a:noFill/>
        </p:spPr>
        <p:txBody>
          <a:bodyPr wrap="square" rtlCol="0">
            <a:spAutoFit/>
          </a:bodyPr>
          <a:lstStyle/>
          <a:p>
            <a:r>
              <a:rPr lang="en-US" dirty="0">
                <a:highlight>
                  <a:srgbClr val="FFFF00"/>
                </a:highlight>
              </a:rPr>
              <a:t>From</a:t>
            </a:r>
            <a:r>
              <a:rPr lang="en-US" dirty="0"/>
              <a:t> </a:t>
            </a:r>
            <a:r>
              <a:rPr lang="en-US" dirty="0">
                <a:highlight>
                  <a:srgbClr val="FFFF00"/>
                </a:highlight>
              </a:rPr>
              <a:t>CNN</a:t>
            </a:r>
            <a:endParaRPr lang="en-IN" dirty="0">
              <a:highlight>
                <a:srgbClr val="FFFF00"/>
              </a:highlight>
            </a:endParaRPr>
          </a:p>
        </p:txBody>
      </p:sp>
      <p:pic>
        <p:nvPicPr>
          <p:cNvPr id="3" name="Picture 2">
            <a:extLst>
              <a:ext uri="{FF2B5EF4-FFF2-40B4-BE49-F238E27FC236}">
                <a16:creationId xmlns:a16="http://schemas.microsoft.com/office/drawing/2014/main" id="{AA4A8746-5C22-46CE-C26D-8D25FCDFDAA7}"/>
              </a:ext>
            </a:extLst>
          </p:cNvPr>
          <p:cNvPicPr>
            <a:picLocks noChangeAspect="1"/>
          </p:cNvPicPr>
          <p:nvPr/>
        </p:nvPicPr>
        <p:blipFill>
          <a:blip r:embed="rId12"/>
          <a:stretch>
            <a:fillRect/>
          </a:stretch>
        </p:blipFill>
        <p:spPr>
          <a:xfrm>
            <a:off x="7791507" y="1756055"/>
            <a:ext cx="2014616" cy="2104919"/>
          </a:xfrm>
          <a:prstGeom prst="rect">
            <a:avLst/>
          </a:prstGeom>
        </p:spPr>
      </p:pic>
    </p:spTree>
    <p:extLst>
      <p:ext uri="{BB962C8B-B14F-4D97-AF65-F5344CB8AC3E}">
        <p14:creationId xmlns:p14="http://schemas.microsoft.com/office/powerpoint/2010/main" val="691880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3763"/>
            <a:ext cx="10515600" cy="526661"/>
          </a:xfrm>
        </p:spPr>
        <p:txBody>
          <a:bodyPr>
            <a:normAutofit fontScale="90000"/>
          </a:bodyPr>
          <a:lstStyle/>
          <a:p>
            <a:r>
              <a:rPr lang="en-IN" dirty="0"/>
              <a:t>Inference (Based on Results) – Office 31</a:t>
            </a:r>
          </a:p>
        </p:txBody>
      </p:sp>
      <p:graphicFrame>
        <p:nvGraphicFramePr>
          <p:cNvPr id="16" name="Table 15">
            <a:extLst>
              <a:ext uri="{FF2B5EF4-FFF2-40B4-BE49-F238E27FC236}">
                <a16:creationId xmlns:a16="http://schemas.microsoft.com/office/drawing/2014/main" id="{73CF6A0F-7951-60D0-C149-47851C28490F}"/>
              </a:ext>
            </a:extLst>
          </p:cNvPr>
          <p:cNvGraphicFramePr>
            <a:graphicFrameLocks noGrp="1"/>
          </p:cNvGraphicFramePr>
          <p:nvPr>
            <p:extLst>
              <p:ext uri="{D42A27DB-BD31-4B8C-83A1-F6EECF244321}">
                <p14:modId xmlns:p14="http://schemas.microsoft.com/office/powerpoint/2010/main" val="2005717046"/>
              </p:ext>
            </p:extLst>
          </p:nvPr>
        </p:nvGraphicFramePr>
        <p:xfrm>
          <a:off x="546100" y="1160537"/>
          <a:ext cx="8128000" cy="2291080"/>
        </p:xfrm>
        <a:graphic>
          <a:graphicData uri="http://schemas.openxmlformats.org/drawingml/2006/table">
            <a:tbl>
              <a:tblPr firstRow="1" bandRow="1">
                <a:tableStyleId>{073A0DAA-6AF3-43AB-8588-CEC1D06C72B9}</a:tableStyleId>
              </a:tblPr>
              <a:tblGrid>
                <a:gridCol w="8128000">
                  <a:extLst>
                    <a:ext uri="{9D8B030D-6E8A-4147-A177-3AD203B41FA5}">
                      <a16:colId xmlns:a16="http://schemas.microsoft.com/office/drawing/2014/main" val="1736930814"/>
                    </a:ext>
                  </a:extLst>
                </a:gridCol>
              </a:tblGrid>
              <a:tr h="370840">
                <a:tc>
                  <a:txBody>
                    <a:bodyPr/>
                    <a:lstStyle/>
                    <a:p>
                      <a:r>
                        <a:rPr lang="fr-FR" dirty="0"/>
                        <a:t>FOR t-SNE Visualisation (Source vs Target)</a:t>
                      </a:r>
                      <a:endParaRPr lang="en-IN" dirty="0"/>
                    </a:p>
                  </a:txBody>
                  <a:tcPr/>
                </a:tc>
                <a:extLst>
                  <a:ext uri="{0D108BD9-81ED-4DB2-BD59-A6C34878D82A}">
                    <a16:rowId xmlns:a16="http://schemas.microsoft.com/office/drawing/2014/main" val="1827347969"/>
                  </a:ext>
                </a:extLst>
              </a:tr>
              <a:tr h="370840">
                <a:tc>
                  <a:txBody>
                    <a:bodyPr/>
                    <a:lstStyle/>
                    <a:p>
                      <a:r>
                        <a:rPr lang="en-US" b="1" dirty="0"/>
                        <a:t>Clusters are somewhat separated</a:t>
                      </a:r>
                      <a:r>
                        <a:rPr lang="en-US" dirty="0"/>
                        <a:t> → domain shift still exists between Source and Target even after PCA.</a:t>
                      </a:r>
                      <a:endParaRPr lang="en-IN" dirty="0"/>
                    </a:p>
                  </a:txBody>
                  <a:tcPr/>
                </a:tc>
                <a:extLst>
                  <a:ext uri="{0D108BD9-81ED-4DB2-BD59-A6C34878D82A}">
                    <a16:rowId xmlns:a16="http://schemas.microsoft.com/office/drawing/2014/main" val="18136303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Some overlapping</a:t>
                      </a:r>
                      <a:r>
                        <a:rPr lang="en-US" dirty="0"/>
                        <a:t> → CORAL + PCA helped </a:t>
                      </a:r>
                      <a:r>
                        <a:rPr lang="en-US" b="1" dirty="0"/>
                        <a:t>a bit</a:t>
                      </a:r>
                      <a:r>
                        <a:rPr lang="en-US" dirty="0"/>
                        <a:t>, but not fully aligned.</a:t>
                      </a:r>
                    </a:p>
                    <a:p>
                      <a:endParaRPr lang="en-IN" dirty="0"/>
                    </a:p>
                  </a:txBody>
                  <a:tcPr/>
                </a:tc>
                <a:extLst>
                  <a:ext uri="{0D108BD9-81ED-4DB2-BD59-A6C34878D82A}">
                    <a16:rowId xmlns:a16="http://schemas.microsoft.com/office/drawing/2014/main" val="4838366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overlap → better domain adaptation → higher accuracy.</a:t>
                      </a:r>
                    </a:p>
                    <a:p>
                      <a:endParaRPr lang="en-IN" dirty="0"/>
                    </a:p>
                  </a:txBody>
                  <a:tcPr/>
                </a:tc>
                <a:extLst>
                  <a:ext uri="{0D108BD9-81ED-4DB2-BD59-A6C34878D82A}">
                    <a16:rowId xmlns:a16="http://schemas.microsoft.com/office/drawing/2014/main" val="1678294739"/>
                  </a:ext>
                </a:extLst>
              </a:tr>
            </a:tbl>
          </a:graphicData>
        </a:graphic>
      </p:graphicFrame>
      <p:graphicFrame>
        <p:nvGraphicFramePr>
          <p:cNvPr id="17" name="Table 16">
            <a:extLst>
              <a:ext uri="{FF2B5EF4-FFF2-40B4-BE49-F238E27FC236}">
                <a16:creationId xmlns:a16="http://schemas.microsoft.com/office/drawing/2014/main" id="{BC418104-F9FB-F42E-1F2F-004D009A96AE}"/>
              </a:ext>
            </a:extLst>
          </p:cNvPr>
          <p:cNvGraphicFramePr>
            <a:graphicFrameLocks noGrp="1"/>
          </p:cNvGraphicFramePr>
          <p:nvPr>
            <p:extLst>
              <p:ext uri="{D42A27DB-BD31-4B8C-83A1-F6EECF244321}">
                <p14:modId xmlns:p14="http://schemas.microsoft.com/office/powerpoint/2010/main" val="3662286620"/>
              </p:ext>
            </p:extLst>
          </p:nvPr>
        </p:nvGraphicFramePr>
        <p:xfrm>
          <a:off x="546100" y="3781730"/>
          <a:ext cx="8128000" cy="2296160"/>
        </p:xfrm>
        <a:graphic>
          <a:graphicData uri="http://schemas.openxmlformats.org/drawingml/2006/table">
            <a:tbl>
              <a:tblPr firstRow="1" bandRow="1">
                <a:tableStyleId>{93296810-A885-4BE3-A3E7-6D5BEEA58F35}</a:tableStyleId>
              </a:tblPr>
              <a:tblGrid>
                <a:gridCol w="8128000">
                  <a:extLst>
                    <a:ext uri="{9D8B030D-6E8A-4147-A177-3AD203B41FA5}">
                      <a16:colId xmlns:a16="http://schemas.microsoft.com/office/drawing/2014/main" val="88434573"/>
                    </a:ext>
                  </a:extLst>
                </a:gridCol>
              </a:tblGrid>
              <a:tr h="370840">
                <a:tc>
                  <a:txBody>
                    <a:bodyPr/>
                    <a:lstStyle/>
                    <a:p>
                      <a:r>
                        <a:rPr lang="en-IN" dirty="0"/>
                        <a:t>FOR Confusion Matrix</a:t>
                      </a:r>
                    </a:p>
                  </a:txBody>
                  <a:tcPr/>
                </a:tc>
                <a:extLst>
                  <a:ext uri="{0D108BD9-81ED-4DB2-BD59-A6C34878D82A}">
                    <a16:rowId xmlns:a16="http://schemas.microsoft.com/office/drawing/2014/main" val="2227650024"/>
                  </a:ext>
                </a:extLst>
              </a:tr>
              <a:tr h="370840">
                <a:tc>
                  <a:txBody>
                    <a:bodyPr/>
                    <a:lstStyle/>
                    <a:p>
                      <a:r>
                        <a:rPr lang="en-US" dirty="0"/>
                        <a:t>Diagonal line is </a:t>
                      </a:r>
                      <a:r>
                        <a:rPr lang="en-US" b="1" dirty="0"/>
                        <a:t>strong and dominant</a:t>
                      </a:r>
                      <a:r>
                        <a:rPr lang="en-US" dirty="0"/>
                        <a:t> → most classes are </a:t>
                      </a:r>
                      <a:r>
                        <a:rPr lang="en-US" b="1" dirty="0"/>
                        <a:t>classified correctly</a:t>
                      </a:r>
                      <a:r>
                        <a:rPr lang="en-US" dirty="0"/>
                        <a:t>.</a:t>
                      </a:r>
                      <a:endParaRPr lang="en-IN" dirty="0"/>
                    </a:p>
                  </a:txBody>
                  <a:tcPr/>
                </a:tc>
                <a:extLst>
                  <a:ext uri="{0D108BD9-81ED-4DB2-BD59-A6C34878D82A}">
                    <a16:rowId xmlns:a16="http://schemas.microsoft.com/office/drawing/2014/main" val="3579590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minor off-diagonal errors → </a:t>
                      </a:r>
                      <a:r>
                        <a:rPr lang="en-US" b="1" dirty="0"/>
                        <a:t>specific classes are confusing</a:t>
                      </a:r>
                      <a:r>
                        <a:rPr lang="en-US" dirty="0"/>
                        <a:t> for the model.</a:t>
                      </a:r>
                    </a:p>
                    <a:p>
                      <a:endParaRPr lang="en-IN" dirty="0"/>
                    </a:p>
                  </a:txBody>
                  <a:tcPr/>
                </a:tc>
                <a:extLst>
                  <a:ext uri="{0D108BD9-81ED-4DB2-BD59-A6C34878D82A}">
                    <a16:rowId xmlns:a16="http://schemas.microsoft.com/office/drawing/2014/main" val="21755416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major misclassifications across distant classes → Model is reasonably good after domain adaptation.</a:t>
                      </a:r>
                    </a:p>
                    <a:p>
                      <a:endParaRPr lang="en-IN" dirty="0"/>
                    </a:p>
                  </a:txBody>
                  <a:tcPr/>
                </a:tc>
                <a:extLst>
                  <a:ext uri="{0D108BD9-81ED-4DB2-BD59-A6C34878D82A}">
                    <a16:rowId xmlns:a16="http://schemas.microsoft.com/office/drawing/2014/main" val="2003183907"/>
                  </a:ext>
                </a:extLst>
              </a:tr>
            </a:tbl>
          </a:graphicData>
        </a:graphic>
      </p:graphicFrame>
    </p:spTree>
    <p:extLst>
      <p:ext uri="{BB962C8B-B14F-4D97-AF65-F5344CB8AC3E}">
        <p14:creationId xmlns:p14="http://schemas.microsoft.com/office/powerpoint/2010/main" val="3418912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4597-256C-1FD6-71F4-324EE8FE4F94}"/>
              </a:ext>
            </a:extLst>
          </p:cNvPr>
          <p:cNvSpPr>
            <a:spLocks noGrp="1"/>
          </p:cNvSpPr>
          <p:nvPr>
            <p:ph type="title"/>
          </p:nvPr>
        </p:nvSpPr>
        <p:spPr>
          <a:xfrm>
            <a:off x="838200" y="365126"/>
            <a:ext cx="10515600" cy="689234"/>
          </a:xfrm>
        </p:spPr>
        <p:txBody>
          <a:bodyPr>
            <a:normAutofit fontScale="90000"/>
          </a:bodyPr>
          <a:lstStyle/>
          <a:p>
            <a:r>
              <a:rPr lang="en-IN" dirty="0"/>
              <a:t>Inference (Based on Results) – Office 31</a:t>
            </a:r>
          </a:p>
        </p:txBody>
      </p:sp>
      <p:graphicFrame>
        <p:nvGraphicFramePr>
          <p:cNvPr id="4" name="Content Placeholder 3">
            <a:extLst>
              <a:ext uri="{FF2B5EF4-FFF2-40B4-BE49-F238E27FC236}">
                <a16:creationId xmlns:a16="http://schemas.microsoft.com/office/drawing/2014/main" id="{1352A226-E324-85C4-01F9-F75A559DB6F6}"/>
              </a:ext>
            </a:extLst>
          </p:cNvPr>
          <p:cNvGraphicFramePr>
            <a:graphicFrameLocks noGrp="1"/>
          </p:cNvGraphicFramePr>
          <p:nvPr>
            <p:ph idx="1"/>
            <p:extLst>
              <p:ext uri="{D42A27DB-BD31-4B8C-83A1-F6EECF244321}">
                <p14:modId xmlns:p14="http://schemas.microsoft.com/office/powerpoint/2010/main" val="4051253995"/>
              </p:ext>
            </p:extLst>
          </p:nvPr>
        </p:nvGraphicFramePr>
        <p:xfrm>
          <a:off x="578245" y="1407160"/>
          <a:ext cx="10515600" cy="2021840"/>
        </p:xfrm>
        <a:graphic>
          <a:graphicData uri="http://schemas.openxmlformats.org/drawingml/2006/table">
            <a:tbl>
              <a:tblPr firstRow="1" bandRow="1">
                <a:tableStyleId>{073A0DAA-6AF3-43AB-8588-CEC1D06C72B9}</a:tableStyleId>
              </a:tblPr>
              <a:tblGrid>
                <a:gridCol w="10515600">
                  <a:extLst>
                    <a:ext uri="{9D8B030D-6E8A-4147-A177-3AD203B41FA5}">
                      <a16:colId xmlns:a16="http://schemas.microsoft.com/office/drawing/2014/main" val="3602293959"/>
                    </a:ext>
                  </a:extLst>
                </a:gridCol>
              </a:tblGrid>
              <a:tr h="370840">
                <a:tc>
                  <a:txBody>
                    <a:bodyPr/>
                    <a:lstStyle/>
                    <a:p>
                      <a:r>
                        <a:rPr lang="en-IN" dirty="0"/>
                        <a:t>FOR Per-Class Accuracy Bar Plot</a:t>
                      </a:r>
                    </a:p>
                  </a:txBody>
                  <a:tcPr/>
                </a:tc>
                <a:extLst>
                  <a:ext uri="{0D108BD9-81ED-4DB2-BD59-A6C34878D82A}">
                    <a16:rowId xmlns:a16="http://schemas.microsoft.com/office/drawing/2014/main" val="4173497031"/>
                  </a:ext>
                </a:extLst>
              </a:tr>
              <a:tr h="370840">
                <a:tc>
                  <a:txBody>
                    <a:bodyPr/>
                    <a:lstStyle/>
                    <a:p>
                      <a:r>
                        <a:rPr lang="en-US" b="1" dirty="0"/>
                        <a:t>Most classes achieve close to 80% accuracy</a:t>
                      </a:r>
                      <a:r>
                        <a:rPr lang="en-US" dirty="0"/>
                        <a:t>.</a:t>
                      </a:r>
                      <a:endParaRPr lang="en-IN" dirty="0"/>
                    </a:p>
                  </a:txBody>
                  <a:tcPr/>
                </a:tc>
                <a:extLst>
                  <a:ext uri="{0D108BD9-81ED-4DB2-BD59-A6C34878D82A}">
                    <a16:rowId xmlns:a16="http://schemas.microsoft.com/office/drawing/2014/main" val="40027688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Few classes have </a:t>
                      </a:r>
                      <a:r>
                        <a:rPr lang="en-US" b="1" dirty="0"/>
                        <a:t>lower accuracy</a:t>
                      </a:r>
                      <a:r>
                        <a:rPr lang="en-US" dirty="0"/>
                        <a:t> (around label 16, 24, 29, etc.)</a:t>
                      </a:r>
                    </a:p>
                    <a:p>
                      <a:endParaRPr lang="en-IN" dirty="0"/>
                    </a:p>
                  </a:txBody>
                  <a:tcPr/>
                </a:tc>
                <a:extLst>
                  <a:ext uri="{0D108BD9-81ED-4DB2-BD59-A6C34878D82A}">
                    <a16:rowId xmlns:a16="http://schemas.microsoft.com/office/drawing/2014/main" val="27695800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Some classes are harder to adapt</a:t>
                      </a:r>
                      <a:r>
                        <a:rPr lang="en-US" dirty="0"/>
                        <a:t>, possibly because their feature distributions shifted more heavily.</a:t>
                      </a:r>
                    </a:p>
                    <a:p>
                      <a:endParaRPr lang="en-IN" dirty="0"/>
                    </a:p>
                  </a:txBody>
                  <a:tcPr/>
                </a:tc>
                <a:extLst>
                  <a:ext uri="{0D108BD9-81ED-4DB2-BD59-A6C34878D82A}">
                    <a16:rowId xmlns:a16="http://schemas.microsoft.com/office/drawing/2014/main" val="721286202"/>
                  </a:ext>
                </a:extLst>
              </a:tr>
            </a:tbl>
          </a:graphicData>
        </a:graphic>
      </p:graphicFrame>
      <p:graphicFrame>
        <p:nvGraphicFramePr>
          <p:cNvPr id="5" name="Table 4">
            <a:extLst>
              <a:ext uri="{FF2B5EF4-FFF2-40B4-BE49-F238E27FC236}">
                <a16:creationId xmlns:a16="http://schemas.microsoft.com/office/drawing/2014/main" id="{79BAD00E-A2FC-B441-B0A1-06E57707A81C}"/>
              </a:ext>
            </a:extLst>
          </p:cNvPr>
          <p:cNvGraphicFramePr>
            <a:graphicFrameLocks noGrp="1"/>
          </p:cNvGraphicFramePr>
          <p:nvPr>
            <p:extLst>
              <p:ext uri="{D42A27DB-BD31-4B8C-83A1-F6EECF244321}">
                <p14:modId xmlns:p14="http://schemas.microsoft.com/office/powerpoint/2010/main" val="1474495572"/>
              </p:ext>
            </p:extLst>
          </p:nvPr>
        </p:nvGraphicFramePr>
        <p:xfrm>
          <a:off x="567612" y="3773678"/>
          <a:ext cx="10395857" cy="2021840"/>
        </p:xfrm>
        <a:graphic>
          <a:graphicData uri="http://schemas.openxmlformats.org/drawingml/2006/table">
            <a:tbl>
              <a:tblPr firstRow="1" bandRow="1">
                <a:tableStyleId>{93296810-A885-4BE3-A3E7-6D5BEEA58F35}</a:tableStyleId>
              </a:tblPr>
              <a:tblGrid>
                <a:gridCol w="10395857">
                  <a:extLst>
                    <a:ext uri="{9D8B030D-6E8A-4147-A177-3AD203B41FA5}">
                      <a16:colId xmlns:a16="http://schemas.microsoft.com/office/drawing/2014/main" val="1390637373"/>
                    </a:ext>
                  </a:extLst>
                </a:gridCol>
              </a:tblGrid>
              <a:tr h="370840">
                <a:tc>
                  <a:txBody>
                    <a:bodyPr/>
                    <a:lstStyle/>
                    <a:p>
                      <a:r>
                        <a:rPr lang="en-IN" dirty="0"/>
                        <a:t>FOR MMD Score Comparison</a:t>
                      </a:r>
                    </a:p>
                  </a:txBody>
                  <a:tcPr/>
                </a:tc>
                <a:extLst>
                  <a:ext uri="{0D108BD9-81ED-4DB2-BD59-A6C34878D82A}">
                    <a16:rowId xmlns:a16="http://schemas.microsoft.com/office/drawing/2014/main" val="1768799481"/>
                  </a:ext>
                </a:extLst>
              </a:tr>
              <a:tr h="370840">
                <a:tc>
                  <a:txBody>
                    <a:bodyPr/>
                    <a:lstStyle/>
                    <a:p>
                      <a:r>
                        <a:rPr lang="en-US" b="1" dirty="0"/>
                        <a:t>Small reduction</a:t>
                      </a:r>
                      <a:r>
                        <a:rPr lang="en-US" dirty="0"/>
                        <a:t> in MMD (from ~0.072 ➔ ~0.070).</a:t>
                      </a:r>
                      <a:endParaRPr lang="en-IN" dirty="0"/>
                    </a:p>
                  </a:txBody>
                  <a:tcPr/>
                </a:tc>
                <a:extLst>
                  <a:ext uri="{0D108BD9-81ED-4DB2-BD59-A6C34878D82A}">
                    <a16:rowId xmlns:a16="http://schemas.microsoft.com/office/drawing/2014/main" val="33026699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CORAL </a:t>
                      </a:r>
                      <a:r>
                        <a:rPr lang="en-US" b="1" dirty="0"/>
                        <a:t>helped align domains a little bit</a:t>
                      </a:r>
                      <a:r>
                        <a:rPr lang="en-US" dirty="0"/>
                        <a:t>, but not dramatically.</a:t>
                      </a:r>
                    </a:p>
                    <a:p>
                      <a:endParaRPr lang="en-IN" dirty="0"/>
                    </a:p>
                  </a:txBody>
                  <a:tcPr/>
                </a:tc>
                <a:extLst>
                  <a:ext uri="{0D108BD9-81ED-4DB2-BD59-A6C34878D82A}">
                    <a16:rowId xmlns:a16="http://schemas.microsoft.com/office/drawing/2014/main" val="4523884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Domains are </a:t>
                      </a:r>
                      <a:r>
                        <a:rPr lang="en-US" b="1" dirty="0"/>
                        <a:t>still moderately different</a:t>
                      </a:r>
                      <a:r>
                        <a:rPr lang="en-US" dirty="0"/>
                        <a:t> even after adaptation.</a:t>
                      </a:r>
                    </a:p>
                    <a:p>
                      <a:endParaRPr lang="en-IN" dirty="0"/>
                    </a:p>
                  </a:txBody>
                  <a:tcPr/>
                </a:tc>
                <a:extLst>
                  <a:ext uri="{0D108BD9-81ED-4DB2-BD59-A6C34878D82A}">
                    <a16:rowId xmlns:a16="http://schemas.microsoft.com/office/drawing/2014/main" val="3501700876"/>
                  </a:ext>
                </a:extLst>
              </a:tr>
            </a:tbl>
          </a:graphicData>
        </a:graphic>
      </p:graphicFrame>
    </p:spTree>
    <p:extLst>
      <p:ext uri="{BB962C8B-B14F-4D97-AF65-F5344CB8AC3E}">
        <p14:creationId xmlns:p14="http://schemas.microsoft.com/office/powerpoint/2010/main" val="11727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273" y="197174"/>
            <a:ext cx="10515600" cy="633251"/>
          </a:xfrm>
        </p:spPr>
        <p:txBody>
          <a:bodyPr>
            <a:normAutofit fontScale="90000"/>
          </a:bodyPr>
          <a:lstStyle/>
          <a:p>
            <a:r>
              <a:rPr lang="en-IN" dirty="0"/>
              <a:t>Dataset</a:t>
            </a:r>
          </a:p>
        </p:txBody>
      </p:sp>
      <p:graphicFrame>
        <p:nvGraphicFramePr>
          <p:cNvPr id="10" name="Content Placeholder 9">
            <a:extLst>
              <a:ext uri="{FF2B5EF4-FFF2-40B4-BE49-F238E27FC236}">
                <a16:creationId xmlns:a16="http://schemas.microsoft.com/office/drawing/2014/main" id="{DFA9518E-C9E8-E0FA-52CF-27AE96EDC07E}"/>
              </a:ext>
            </a:extLst>
          </p:cNvPr>
          <p:cNvGraphicFramePr>
            <a:graphicFrameLocks noGrp="1"/>
          </p:cNvGraphicFramePr>
          <p:nvPr>
            <p:ph idx="1"/>
            <p:extLst>
              <p:ext uri="{D42A27DB-BD31-4B8C-83A1-F6EECF244321}">
                <p14:modId xmlns:p14="http://schemas.microsoft.com/office/powerpoint/2010/main" val="2516881100"/>
              </p:ext>
            </p:extLst>
          </p:nvPr>
        </p:nvGraphicFramePr>
        <p:xfrm>
          <a:off x="255036" y="974713"/>
          <a:ext cx="11178073" cy="5761989"/>
        </p:xfrm>
        <a:graphic>
          <a:graphicData uri="http://schemas.openxmlformats.org/drawingml/2006/table">
            <a:tbl>
              <a:tblPr firstRow="1" bandRow="1">
                <a:tableStyleId>{5C22544A-7EE6-4342-B048-85BDC9FD1C3A}</a:tableStyleId>
              </a:tblPr>
              <a:tblGrid>
                <a:gridCol w="1667070">
                  <a:extLst>
                    <a:ext uri="{9D8B030D-6E8A-4147-A177-3AD203B41FA5}">
                      <a16:colId xmlns:a16="http://schemas.microsoft.com/office/drawing/2014/main" val="1204670692"/>
                    </a:ext>
                  </a:extLst>
                </a:gridCol>
                <a:gridCol w="9511003">
                  <a:extLst>
                    <a:ext uri="{9D8B030D-6E8A-4147-A177-3AD203B41FA5}">
                      <a16:colId xmlns:a16="http://schemas.microsoft.com/office/drawing/2014/main" val="361820234"/>
                    </a:ext>
                  </a:extLst>
                </a:gridCol>
              </a:tblGrid>
              <a:tr h="438141">
                <a:tc>
                  <a:txBody>
                    <a:bodyPr/>
                    <a:lstStyle/>
                    <a:p>
                      <a:r>
                        <a:rPr lang="en-IN" dirty="0"/>
                        <a:t>Datasets</a:t>
                      </a:r>
                    </a:p>
                  </a:txBody>
                  <a:tcPr/>
                </a:tc>
                <a:tc>
                  <a:txBody>
                    <a:bodyPr/>
                    <a:lstStyle/>
                    <a:p>
                      <a:r>
                        <a:rPr lang="en-IN" dirty="0"/>
                        <a:t>Explanation </a:t>
                      </a:r>
                    </a:p>
                  </a:txBody>
                  <a:tcPr/>
                </a:tc>
                <a:extLst>
                  <a:ext uri="{0D108BD9-81ED-4DB2-BD59-A6C34878D82A}">
                    <a16:rowId xmlns:a16="http://schemas.microsoft.com/office/drawing/2014/main" val="740867334"/>
                  </a:ext>
                </a:extLst>
              </a:tr>
              <a:tr h="11292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MNIST</a:t>
                      </a:r>
                      <a:endParaRPr lang="en-IN" sz="1800" kern="1200" dirty="0">
                        <a:solidFill>
                          <a:schemeClr val="dk1"/>
                        </a:solidFill>
                        <a:effectLst/>
                        <a:latin typeface="+mn-lt"/>
                        <a:ea typeface="+mn-ea"/>
                        <a:cs typeface="+mn-cs"/>
                      </a:endParaRPr>
                    </a:p>
                    <a:p>
                      <a:endParaRPr lang="en-IN" dirty="0"/>
                    </a:p>
                  </a:txBody>
                  <a:tcPr/>
                </a:tc>
                <a:tc>
                  <a:txBody>
                    <a:bodyPr/>
                    <a:lstStyle/>
                    <a:p>
                      <a:pPr>
                        <a:lnSpc>
                          <a:spcPct val="107000"/>
                        </a:lnSpc>
                        <a:spcAft>
                          <a:spcPts val="800"/>
                        </a:spcAft>
                        <a:buNone/>
                        <a:tabLst>
                          <a:tab pos="2606040" algn="l"/>
                        </a:tabLst>
                      </a:pPr>
                      <a:r>
                        <a:rPr lang="en-IN" sz="14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MNIST is a classic dataset of handwritten digits, containing grayscale images of digits from 0 to 9.</a:t>
                      </a:r>
                      <a:br>
                        <a:rPr lang="en-IN" sz="14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br>
                      <a:r>
                        <a:rPr lang="en-IN" sz="14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It was designed for benchmarking image classification models, especially in the early days of deep learning.</a:t>
                      </a:r>
                      <a:br>
                        <a:rPr lang="en-IN" sz="14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br>
                      <a:r>
                        <a:rPr lang="en-IN" sz="14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Each image is 28×28 pixels, </a:t>
                      </a:r>
                      <a:r>
                        <a:rPr lang="en-IN" sz="1400" kern="100" dirty="0" err="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centered</a:t>
                      </a:r>
                      <a:r>
                        <a:rPr lang="en-IN" sz="14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and clean, making it a simple yet powerful baseline for domain adaptation tasks</a:t>
                      </a:r>
                      <a:r>
                        <a:rPr lang="en-US" sz="14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0" marR="0" marT="0" marB="0"/>
                </a:tc>
                <a:extLst>
                  <a:ext uri="{0D108BD9-81ED-4DB2-BD59-A6C34878D82A}">
                    <a16:rowId xmlns:a16="http://schemas.microsoft.com/office/drawing/2014/main" val="1088011296"/>
                  </a:ext>
                </a:extLst>
              </a:tr>
              <a:tr h="1141192">
                <a:tc>
                  <a:txBody>
                    <a:bodyPr/>
                    <a:lstStyle/>
                    <a:p>
                      <a:r>
                        <a:rPr lang="en-IN" sz="1800" kern="1200" dirty="0">
                          <a:solidFill>
                            <a:schemeClr val="dk1"/>
                          </a:solidFill>
                          <a:effectLst/>
                          <a:latin typeface="+mn-lt"/>
                          <a:ea typeface="+mn-ea"/>
                          <a:cs typeface="+mn-cs"/>
                        </a:rPr>
                        <a:t>Caltech-256 </a:t>
                      </a:r>
                      <a:endParaRPr lang="en-IN" dirty="0"/>
                    </a:p>
                  </a:txBody>
                  <a:tcPr/>
                </a:tc>
                <a:tc>
                  <a:txBody>
                    <a:bodyPr/>
                    <a:lstStyle/>
                    <a:p>
                      <a:r>
                        <a:rPr lang="en-IN" sz="1400" kern="1200" dirty="0">
                          <a:solidFill>
                            <a:schemeClr val="dk1"/>
                          </a:solidFill>
                          <a:effectLst/>
                          <a:latin typeface="+mn-lt"/>
                          <a:ea typeface="+mn-ea"/>
                          <a:cs typeface="+mn-cs"/>
                        </a:rPr>
                        <a:t>Caltech 256 contains 30,607 images spread across 256 object categories plus one background category.</a:t>
                      </a:r>
                      <a:br>
                        <a:rPr lang="en-IN" sz="1400" kern="1200" dirty="0">
                          <a:solidFill>
                            <a:schemeClr val="dk1"/>
                          </a:solidFill>
                          <a:effectLst/>
                          <a:latin typeface="+mn-lt"/>
                          <a:ea typeface="+mn-ea"/>
                          <a:cs typeface="+mn-cs"/>
                        </a:rPr>
                      </a:br>
                      <a:r>
                        <a:rPr lang="en-IN" sz="1400" kern="1200" dirty="0">
                          <a:solidFill>
                            <a:schemeClr val="dk1"/>
                          </a:solidFill>
                          <a:effectLst/>
                          <a:latin typeface="+mn-lt"/>
                          <a:ea typeface="+mn-ea"/>
                          <a:cs typeface="+mn-cs"/>
                        </a:rPr>
                        <a:t>The dataset was created to improve object recognition benchmarks by offering more variability than Caltech 101.</a:t>
                      </a:r>
                      <a:br>
                        <a:rPr lang="en-IN" sz="1400" kern="1200" dirty="0">
                          <a:solidFill>
                            <a:schemeClr val="dk1"/>
                          </a:solidFill>
                          <a:effectLst/>
                          <a:latin typeface="+mn-lt"/>
                          <a:ea typeface="+mn-ea"/>
                          <a:cs typeface="+mn-cs"/>
                        </a:rPr>
                      </a:br>
                      <a:r>
                        <a:rPr lang="en-IN" sz="1400" kern="1200" dirty="0">
                          <a:solidFill>
                            <a:schemeClr val="dk1"/>
                          </a:solidFill>
                          <a:effectLst/>
                          <a:latin typeface="+mn-lt"/>
                          <a:ea typeface="+mn-ea"/>
                          <a:cs typeface="+mn-cs"/>
                        </a:rPr>
                        <a:t>Each class has at least 80 images with varying viewpoints, lighting, and sizes.</a:t>
                      </a:r>
                      <a:endParaRPr lang="en-IN" sz="1400" dirty="0"/>
                    </a:p>
                  </a:txBody>
                  <a:tcPr/>
                </a:tc>
                <a:extLst>
                  <a:ext uri="{0D108BD9-81ED-4DB2-BD59-A6C34878D82A}">
                    <a16:rowId xmlns:a16="http://schemas.microsoft.com/office/drawing/2014/main" val="718243238"/>
                  </a:ext>
                </a:extLst>
              </a:tr>
              <a:tr h="1569139">
                <a:tc>
                  <a:txBody>
                    <a:bodyPr/>
                    <a:lstStyle/>
                    <a:p>
                      <a:r>
                        <a:rPr lang="en-IN" sz="1800" kern="1200" dirty="0">
                          <a:solidFill>
                            <a:schemeClr val="dk1"/>
                          </a:solidFill>
                          <a:effectLst/>
                          <a:latin typeface="+mn-lt"/>
                          <a:ea typeface="+mn-ea"/>
                          <a:cs typeface="+mn-cs"/>
                        </a:rPr>
                        <a:t>Office-31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Office-31 is a standard benchmark dataset for domain adaptation, containing 4,110 images across 31 categories.</a:t>
                      </a:r>
                      <a:br>
                        <a:rPr lang="en-IN" sz="1400" kern="1200" dirty="0">
                          <a:solidFill>
                            <a:schemeClr val="dk1"/>
                          </a:solidFill>
                          <a:effectLst/>
                          <a:latin typeface="+mn-lt"/>
                          <a:ea typeface="+mn-ea"/>
                          <a:cs typeface="+mn-cs"/>
                        </a:rPr>
                      </a:br>
                      <a:r>
                        <a:rPr lang="en-IN" sz="1400" kern="1200" dirty="0">
                          <a:solidFill>
                            <a:schemeClr val="dk1"/>
                          </a:solidFill>
                          <a:effectLst/>
                          <a:latin typeface="+mn-lt"/>
                          <a:ea typeface="+mn-ea"/>
                          <a:cs typeface="+mn-cs"/>
                        </a:rPr>
                        <a:t>It comprises three domains: Amazon (web images), DSLR (high-quality camera), and Webcam (low-resolution).</a:t>
                      </a:r>
                      <a:br>
                        <a:rPr lang="en-IN" sz="1400" kern="1200" dirty="0">
                          <a:solidFill>
                            <a:schemeClr val="dk1"/>
                          </a:solidFill>
                          <a:effectLst/>
                          <a:latin typeface="+mn-lt"/>
                          <a:ea typeface="+mn-ea"/>
                          <a:cs typeface="+mn-cs"/>
                        </a:rPr>
                      </a:br>
                      <a:r>
                        <a:rPr lang="en-IN" sz="1400" kern="1200" dirty="0">
                          <a:solidFill>
                            <a:schemeClr val="dk1"/>
                          </a:solidFill>
                          <a:effectLst/>
                          <a:latin typeface="+mn-lt"/>
                          <a:ea typeface="+mn-ea"/>
                          <a:cs typeface="+mn-cs"/>
                        </a:rPr>
                        <a:t>It helps evaluate models in domain shift scenarios like adapting from online product images to real-world photos.</a:t>
                      </a:r>
                    </a:p>
                    <a:p>
                      <a:endParaRPr lang="en-IN" sz="1400" dirty="0"/>
                    </a:p>
                  </a:txBody>
                  <a:tcPr/>
                </a:tc>
                <a:extLst>
                  <a:ext uri="{0D108BD9-81ED-4DB2-BD59-A6C34878D82A}">
                    <a16:rowId xmlns:a16="http://schemas.microsoft.com/office/drawing/2014/main" val="3620602092"/>
                  </a:ext>
                </a:extLst>
              </a:tr>
              <a:tr h="1484262">
                <a:tc>
                  <a:txBody>
                    <a:bodyPr/>
                    <a:lstStyle/>
                    <a:p>
                      <a:r>
                        <a:rPr lang="en-IN" dirty="0"/>
                        <a:t>MNIST-M</a:t>
                      </a:r>
                    </a:p>
                  </a:txBody>
                  <a:tcPr/>
                </a:tc>
                <a:tc>
                  <a:txBody>
                    <a:bodyPr/>
                    <a:lstStyle/>
                    <a:p>
                      <a:r>
                        <a:rPr lang="en-US" sz="1400" dirty="0"/>
                        <a:t>The MNIST-M dataset is a modified version of the original MNIST dataset, designed for domain adaptation research. It consists of grayscale handwritten digit images (0–9) from MNIST, but with added colored backgrounds and noise patterns. This makes it more challenging and suitable for testing models' ability to generalize across domains</a:t>
                      </a:r>
                      <a:endParaRPr lang="en-IN" sz="1400" dirty="0"/>
                    </a:p>
                  </a:txBody>
                  <a:tcPr/>
                </a:tc>
                <a:extLst>
                  <a:ext uri="{0D108BD9-81ED-4DB2-BD59-A6C34878D82A}">
                    <a16:rowId xmlns:a16="http://schemas.microsoft.com/office/drawing/2014/main" val="739653558"/>
                  </a:ext>
                </a:extLst>
              </a:tr>
            </a:tbl>
          </a:graphicData>
        </a:graphic>
      </p:graphicFrame>
    </p:spTree>
    <p:extLst>
      <p:ext uri="{BB962C8B-B14F-4D97-AF65-F5344CB8AC3E}">
        <p14:creationId xmlns:p14="http://schemas.microsoft.com/office/powerpoint/2010/main" val="3589545588"/>
      </p:ext>
    </p:extLst>
  </p:cSld>
  <p:clrMapOvr>
    <a:masterClrMapping/>
  </p:clrMapOvr>
  <mc:AlternateContent xmlns:mc="http://schemas.openxmlformats.org/markup-compatibility/2006" xmlns:p14="http://schemas.microsoft.com/office/powerpoint/2010/main">
    <mc:Choice Requires="p14">
      <p:transition spd="slow" p14:dur="2000" advTm="16370"/>
    </mc:Choice>
    <mc:Fallback xmlns="">
      <p:transition spd="slow" advTm="1637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3575"/>
          </a:xfrm>
        </p:spPr>
        <p:txBody>
          <a:bodyPr>
            <a:normAutofit fontScale="90000"/>
          </a:bodyPr>
          <a:lstStyle/>
          <a:p>
            <a:r>
              <a:rPr lang="en-IN" dirty="0"/>
              <a:t>Methodology</a:t>
            </a:r>
          </a:p>
        </p:txBody>
      </p:sp>
      <p:sp>
        <p:nvSpPr>
          <p:cNvPr id="3" name="Content Placeholder 2"/>
          <p:cNvSpPr>
            <a:spLocks noGrp="1"/>
          </p:cNvSpPr>
          <p:nvPr>
            <p:ph idx="1"/>
          </p:nvPr>
        </p:nvSpPr>
        <p:spPr>
          <a:xfrm>
            <a:off x="424543" y="1143000"/>
            <a:ext cx="10929257" cy="5033963"/>
          </a:xfrm>
        </p:spPr>
        <p:txBody>
          <a:bodyPr>
            <a:normAutofit/>
          </a:bodyPr>
          <a:lstStyle/>
          <a:p>
            <a:pPr indent="-6350">
              <a:lnSpc>
                <a:spcPct val="107000"/>
              </a:lnSpc>
              <a:spcAft>
                <a:spcPts val="15"/>
              </a:spcAft>
              <a:buNone/>
            </a:pPr>
            <a:r>
              <a:rPr lang="en-IN"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have used many machine learning classification techniques in our project and have taken inferences from them based on the visual plot and calculated accuracy. </a:t>
            </a:r>
            <a:r>
              <a:rPr lang="en-US" sz="1800" dirty="0">
                <a:effectLst/>
                <a:latin typeface="Calibri" panose="020F0502020204030204" pitchFamily="34" charset="0"/>
                <a:ea typeface="Calibri" panose="020F0502020204030204" pitchFamily="34" charset="0"/>
                <a:cs typeface="Calibri" panose="020F0502020204030204" pitchFamily="34" charset="0"/>
              </a:rPr>
              <a:t>These methods will be used to improve classification accuracy and reduce domain shifts across datasets like Office-31 and Caltech-256 and  would include applying these techniques to MNIST-M, focusing on adapting the models to handle the domain shift, with particular attention to image-based features and classification challenges posed by the colored backgrounds.</a:t>
            </a:r>
            <a:endParaRPr lang="en-IN" sz="1800" dirty="0">
              <a:effectLst/>
              <a:latin typeface="Calibri" panose="020F0502020204030204" pitchFamily="34" charset="0"/>
              <a:ea typeface="Calibri" panose="020F0502020204030204" pitchFamily="34" charset="0"/>
            </a:endParaRPr>
          </a:p>
          <a:p>
            <a:pPr lvl="0">
              <a:lnSpc>
                <a:spcPct val="107000"/>
              </a:lnSpc>
              <a:spcAft>
                <a:spcPts val="15"/>
              </a:spcAft>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a:t>
            </a: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Nearest </a:t>
            </a: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Neighbour</a:t>
            </a: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Logistic</a:t>
            </a:r>
            <a:r>
              <a:rPr lang="en-IN" sz="1800" b="1" kern="100" spc="-15"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Regression</a:t>
            </a:r>
            <a:endParaRPr lang="en-IN" sz="1800" kern="100" dirty="0">
              <a:solidFill>
                <a:srgbClr val="000000"/>
              </a:solidFill>
              <a:effectLst/>
              <a:latin typeface="Calibri" panose="020F0502020204030204" pitchFamily="34" charset="0"/>
              <a:ea typeface="Calibri" panose="020F0502020204030204" pitchFamily="34" charset="0"/>
            </a:endParaRPr>
          </a:p>
          <a:p>
            <a:pPr lvl="0">
              <a:lnSpc>
                <a:spcPct val="107000"/>
              </a:lnSpc>
              <a:spcAft>
                <a:spcPts val="15"/>
              </a:spcAft>
            </a:pP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SVM						Naive Bayes</a:t>
            </a:r>
            <a:endParaRPr lang="en-IN" sz="1800" kern="100" dirty="0">
              <a:solidFill>
                <a:srgbClr val="000000"/>
              </a:solidFill>
              <a:effectLst/>
              <a:latin typeface="Calibri" panose="020F0502020204030204" pitchFamily="34" charset="0"/>
              <a:ea typeface="Calibri" panose="020F0502020204030204" pitchFamily="34" charset="0"/>
            </a:endParaRPr>
          </a:p>
          <a:p>
            <a:pPr lvl="0">
              <a:lnSpc>
                <a:spcPct val="107000"/>
              </a:lnSpc>
              <a:spcAft>
                <a:spcPts val="15"/>
              </a:spcAft>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Decision Tree					Random Forest</a:t>
            </a:r>
            <a:endParaRPr lang="en-IN" sz="1800" kern="100" dirty="0">
              <a:solidFill>
                <a:srgbClr val="000000"/>
              </a:solidFill>
              <a:effectLst/>
              <a:latin typeface="Calibri" panose="020F0502020204030204" pitchFamily="34" charset="0"/>
              <a:ea typeface="Calibri" panose="020F0502020204030204" pitchFamily="34" charset="0"/>
            </a:endParaRPr>
          </a:p>
          <a:p>
            <a:pPr lvl="0">
              <a:lnSpc>
                <a:spcPct val="107000"/>
              </a:lnSpc>
              <a:spcAft>
                <a:spcPts val="15"/>
              </a:spcAft>
            </a:pPr>
            <a:r>
              <a:rPr lang="en-IN" sz="1800" b="1" kern="100" dirty="0">
                <a:solidFill>
                  <a:srgbClr val="000000"/>
                </a:solidFill>
                <a:latin typeface="Calibri" panose="020F0502020204030204" pitchFamily="34" charset="0"/>
                <a:ea typeface="Calibri" panose="020F0502020204030204" pitchFamily="34" charset="0"/>
                <a:cs typeface="Calibri" panose="020F0502020204030204" pitchFamily="34" charset="0"/>
              </a:rPr>
              <a:t>Stacking Classifier</a:t>
            </a: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1" kern="1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Auto Encoder</a:t>
            </a:r>
          </a:p>
          <a:p>
            <a:pPr lvl="0">
              <a:lnSpc>
                <a:spcPct val="107000"/>
              </a:lnSpc>
              <a:spcAft>
                <a:spcPts val="15"/>
              </a:spcAft>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Grid Search CV 			                                   CNN</a:t>
            </a:r>
            <a:endParaRPr lang="en-IN" sz="1800" kern="100" dirty="0">
              <a:solidFill>
                <a:srgbClr val="000000"/>
              </a:solidFill>
              <a:effectLst/>
              <a:latin typeface="Calibri" panose="020F0502020204030204" pitchFamily="34" charset="0"/>
              <a:ea typeface="Calibri" panose="020F0502020204030204" pitchFamily="34" charset="0"/>
            </a:endParaRPr>
          </a:p>
          <a:p>
            <a:pPr>
              <a:lnSpc>
                <a:spcPct val="107000"/>
              </a:lnSpc>
              <a:spcAft>
                <a:spcPts val="15"/>
              </a:spcAft>
            </a:pPr>
            <a:r>
              <a:rPr lang="en-IN" sz="1800" b="1" kern="100" dirty="0">
                <a:solidFill>
                  <a:srgbClr val="000000"/>
                </a:solidFill>
                <a:latin typeface="Calibri" panose="020F0502020204030204" pitchFamily="34" charset="0"/>
                <a:ea typeface="Calibri" panose="020F0502020204030204" pitchFamily="34" charset="0"/>
              </a:rPr>
              <a:t>XG Boost</a:t>
            </a: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1" kern="100" dirty="0">
                <a:solidFill>
                  <a:srgbClr val="000000"/>
                </a:solidFill>
                <a:effectLst/>
                <a:latin typeface="Calibri" panose="020F0502020204030204" pitchFamily="34" charset="0"/>
                <a:ea typeface="Calibri" panose="020F0502020204030204" pitchFamily="34" charset="0"/>
              </a:rPr>
              <a:t>PCA</a:t>
            </a:r>
            <a:endParaRPr lang="en-IN" sz="1800" kern="100" dirty="0">
              <a:solidFill>
                <a:srgbClr val="000000"/>
              </a:solidFill>
              <a:effectLst/>
              <a:latin typeface="Calibri" panose="020F0502020204030204" pitchFamily="34" charset="0"/>
              <a:ea typeface="Calibri" panose="020F0502020204030204" pitchFamily="34" charset="0"/>
            </a:endParaRPr>
          </a:p>
          <a:p>
            <a:pPr lvl="0">
              <a:lnSpc>
                <a:spcPct val="107000"/>
              </a:lnSpc>
              <a:spcAft>
                <a:spcPts val="15"/>
              </a:spcAft>
            </a:pPr>
            <a:r>
              <a:rPr lang="en-IN" sz="1800" b="1" kern="100" dirty="0">
                <a:solidFill>
                  <a:srgbClr val="000000"/>
                </a:solidFill>
                <a:effectLst/>
                <a:latin typeface="Calibri" panose="020F0502020204030204" pitchFamily="34" charset="0"/>
                <a:ea typeface="Calibri" panose="020F0502020204030204" pitchFamily="34" charset="0"/>
              </a:rPr>
              <a:t>LDA						T-SNE</a:t>
            </a:r>
            <a:endParaRPr lang="en-IN" sz="1800" kern="100" dirty="0">
              <a:solidFill>
                <a:srgbClr val="000000"/>
              </a:solidFill>
              <a:effectLst/>
              <a:latin typeface="Calibri" panose="020F0502020204030204" pitchFamily="34" charset="0"/>
              <a:ea typeface="Calibri" panose="020F0502020204030204" pitchFamily="34" charset="0"/>
            </a:endParaRPr>
          </a:p>
          <a:p>
            <a:pPr lvl="0">
              <a:lnSpc>
                <a:spcPct val="107000"/>
              </a:lnSpc>
              <a:spcAft>
                <a:spcPts val="15"/>
              </a:spcAft>
            </a:pPr>
            <a:r>
              <a:rPr lang="en-IN" sz="1800" b="1" kern="100" dirty="0">
                <a:solidFill>
                  <a:srgbClr val="000000"/>
                </a:solidFill>
                <a:effectLst/>
                <a:latin typeface="Calibri" panose="020F0502020204030204" pitchFamily="34" charset="0"/>
                <a:ea typeface="Calibri" panose="020F0502020204030204" pitchFamily="34" charset="0"/>
              </a:rPr>
              <a:t>CORAL						MMD</a:t>
            </a:r>
          </a:p>
          <a:p>
            <a:pPr marL="342900" lvl="0" indent="-342900">
              <a:lnSpc>
                <a:spcPct val="107000"/>
              </a:lnSpc>
              <a:spcAft>
                <a:spcPts val="15"/>
              </a:spcAft>
              <a:buFont typeface="Symbol" panose="05050102010706020507" pitchFamily="18" charset="2"/>
              <a:buChar char=""/>
            </a:pPr>
            <a:endParaRPr lang="en-IN" sz="1800" kern="100" dirty="0">
              <a:solidFill>
                <a:srgbClr val="000000"/>
              </a:solidFill>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1717882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7CC2-5F1F-0484-2AEE-DAD4E0695695}"/>
              </a:ext>
            </a:extLst>
          </p:cNvPr>
          <p:cNvSpPr>
            <a:spLocks noGrp="1"/>
          </p:cNvSpPr>
          <p:nvPr>
            <p:ph type="title"/>
          </p:nvPr>
        </p:nvSpPr>
        <p:spPr/>
        <p:txBody>
          <a:bodyPr/>
          <a:lstStyle/>
          <a:p>
            <a:r>
              <a:rPr lang="en-US" dirty="0"/>
              <a:t>Work Completed – Using </a:t>
            </a:r>
            <a:r>
              <a:rPr lang="en-US" dirty="0" err="1"/>
              <a:t>Mnist</a:t>
            </a:r>
            <a:r>
              <a:rPr lang="en-US" dirty="0"/>
              <a:t> and </a:t>
            </a:r>
            <a:r>
              <a:rPr lang="en-US" dirty="0" err="1"/>
              <a:t>Mnist</a:t>
            </a:r>
            <a:r>
              <a:rPr lang="en-US" dirty="0"/>
              <a:t>-M</a:t>
            </a:r>
            <a:endParaRPr lang="en-IN" dirty="0"/>
          </a:p>
        </p:txBody>
      </p:sp>
      <p:sp>
        <p:nvSpPr>
          <p:cNvPr id="4" name="Rectangle 1">
            <a:extLst>
              <a:ext uri="{FF2B5EF4-FFF2-40B4-BE49-F238E27FC236}">
                <a16:creationId xmlns:a16="http://schemas.microsoft.com/office/drawing/2014/main" id="{6FCBD369-B763-25E1-16A4-EB043D538948}"/>
              </a:ext>
            </a:extLst>
          </p:cNvPr>
          <p:cNvSpPr>
            <a:spLocks noGrp="1" noChangeArrowheads="1"/>
          </p:cNvSpPr>
          <p:nvPr>
            <p:ph idx="1"/>
          </p:nvPr>
        </p:nvSpPr>
        <p:spPr bwMode="auto">
          <a:xfrm>
            <a:off x="838200" y="1428475"/>
            <a:ext cx="1092708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I implemented several machine learning models, including SVM, Logistic Regression, Naive Bayes,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t>    </a:t>
            </a:r>
            <a:r>
              <a:rPr kumimoji="0" lang="en-US" altLang="en-US" sz="1800" b="0" i="0" u="none" strike="noStrike" cap="none" normalizeH="0" baseline="0" dirty="0">
                <a:ln>
                  <a:noFill/>
                </a:ln>
                <a:solidFill>
                  <a:schemeClr val="tx1"/>
                </a:solidFill>
                <a:effectLst/>
              </a:rPr>
              <a:t>CNN, Decision Trees, and Random Forest, on both the MNIST and MNIST-M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For model evaluation, I used various metrics like accuracy, recall, precision, and F1-score.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I also visualized the results through techniques such as PCA, LDA, and t-SNE to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t>    </a:t>
            </a:r>
            <a:r>
              <a:rPr kumimoji="0" lang="en-US" altLang="en-US" sz="1800" b="0" i="0" u="none" strike="noStrike" cap="none" normalizeH="0" baseline="0" dirty="0">
                <a:ln>
                  <a:noFill/>
                </a:ln>
                <a:solidFill>
                  <a:schemeClr val="tx1"/>
                </a:solidFill>
                <a:effectLst/>
              </a:rPr>
              <a:t>reduce the dimensionality of the data and better understand the model's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To further assess the model performance, I calculated per-digit accuracy, generated confusion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t>    </a:t>
            </a:r>
            <a:r>
              <a:rPr kumimoji="0" lang="en-US" altLang="en-US" sz="1800" b="0" i="0" u="none" strike="noStrike" cap="none" normalizeH="0" baseline="0" dirty="0">
                <a:ln>
                  <a:noFill/>
                </a:ln>
                <a:solidFill>
                  <a:schemeClr val="tx1"/>
                </a:solidFill>
                <a:effectLst/>
              </a:rPr>
              <a:t>matrices, and visualized the distribution of predictions.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I compared how each algorithm performed on both datasets, and this gave me valuable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t>    </a:t>
            </a:r>
            <a:r>
              <a:rPr kumimoji="0" lang="en-US" altLang="en-US" sz="1800" b="0" i="0" u="none" strike="noStrike" cap="none" normalizeH="0" baseline="0" dirty="0">
                <a:ln>
                  <a:noFill/>
                </a:ln>
                <a:solidFill>
                  <a:schemeClr val="tx1"/>
                </a:solidFill>
                <a:effectLst/>
              </a:rPr>
              <a:t>insights into which model performed best for different types of data.</a:t>
            </a:r>
          </a:p>
        </p:txBody>
      </p:sp>
      <p:sp>
        <p:nvSpPr>
          <p:cNvPr id="7" name="TextBox 6">
            <a:extLst>
              <a:ext uri="{FF2B5EF4-FFF2-40B4-BE49-F238E27FC236}">
                <a16:creationId xmlns:a16="http://schemas.microsoft.com/office/drawing/2014/main" id="{768C62C8-4064-3BF3-6DB6-C030107B0B5B}"/>
              </a:ext>
            </a:extLst>
          </p:cNvPr>
          <p:cNvSpPr txBox="1"/>
          <p:nvPr/>
        </p:nvSpPr>
        <p:spPr>
          <a:xfrm>
            <a:off x="838200" y="4171104"/>
            <a:ext cx="2579915" cy="1258421"/>
          </a:xfrm>
          <a:prstGeom prst="rect">
            <a:avLst/>
          </a:prstGeom>
          <a:noFill/>
        </p:spPr>
        <p:txBody>
          <a:bodyPr wrap="square" rtlCol="0">
            <a:spAutoFit/>
          </a:bodyPr>
          <a:lstStyle/>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a:t>
            </a: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Nearest </a:t>
            </a: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Neighbour</a:t>
            </a: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Logistic</a:t>
            </a:r>
            <a:r>
              <a:rPr lang="en-IN" sz="1800" b="1" kern="100" spc="-15"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Regression</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SVM</a:t>
            </a:r>
            <a:endParaRPr lang="en-IN" sz="1800" kern="1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8" name="TextBox 7">
            <a:extLst>
              <a:ext uri="{FF2B5EF4-FFF2-40B4-BE49-F238E27FC236}">
                <a16:creationId xmlns:a16="http://schemas.microsoft.com/office/drawing/2014/main" id="{E5C8BB0C-66B0-6CF3-84AE-128E838329AC}"/>
              </a:ext>
            </a:extLst>
          </p:cNvPr>
          <p:cNvSpPr txBox="1"/>
          <p:nvPr/>
        </p:nvSpPr>
        <p:spPr>
          <a:xfrm>
            <a:off x="3734344" y="4171104"/>
            <a:ext cx="2237015" cy="1258421"/>
          </a:xfrm>
          <a:prstGeom prst="rect">
            <a:avLst/>
          </a:prstGeom>
          <a:noFill/>
        </p:spPr>
        <p:txBody>
          <a:bodyPr wrap="square" rtlCol="0">
            <a:spAutoFit/>
          </a:bodyPr>
          <a:lstStyle/>
          <a:p>
            <a:pPr marL="342900" lvl="0" indent="-342900">
              <a:lnSpc>
                <a:spcPct val="107000"/>
              </a:lnSpc>
              <a:spcAft>
                <a:spcPts val="15"/>
              </a:spcAft>
              <a:buFont typeface="Symbol" panose="05050102010706020507" pitchFamily="18" charset="2"/>
              <a:buChar char=""/>
            </a:pP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Naive Bayes</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Decision Tree</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Random Forest</a:t>
            </a:r>
            <a:endParaRPr lang="en-IN" sz="1800" kern="1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9" name="TextBox 8">
            <a:extLst>
              <a:ext uri="{FF2B5EF4-FFF2-40B4-BE49-F238E27FC236}">
                <a16:creationId xmlns:a16="http://schemas.microsoft.com/office/drawing/2014/main" id="{D6237E96-ADED-F6F1-2233-20850958C17F}"/>
              </a:ext>
            </a:extLst>
          </p:cNvPr>
          <p:cNvSpPr txBox="1"/>
          <p:nvPr/>
        </p:nvSpPr>
        <p:spPr>
          <a:xfrm>
            <a:off x="6096000" y="4171104"/>
            <a:ext cx="2612572" cy="1554785"/>
          </a:xfrm>
          <a:prstGeom prst="rect">
            <a:avLst/>
          </a:prstGeom>
          <a:noFill/>
        </p:spPr>
        <p:txBody>
          <a:bodyPr wrap="square" rtlCol="0">
            <a:spAutoFit/>
          </a:bodyPr>
          <a:lstStyle/>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rPr>
              <a:t>PCA</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rPr>
              <a:t>T-SNE</a:t>
            </a:r>
          </a:p>
          <a:p>
            <a:pPr marL="342900" lvl="0" indent="-342900">
              <a:lnSpc>
                <a:spcPct val="107000"/>
              </a:lnSpc>
              <a:spcAft>
                <a:spcPts val="15"/>
              </a:spcAft>
              <a:buFont typeface="Symbol" panose="05050102010706020507" pitchFamily="18" charset="2"/>
              <a:buChar char=""/>
            </a:pPr>
            <a:r>
              <a:rPr lang="en-IN" b="1" kern="100" dirty="0">
                <a:solidFill>
                  <a:srgbClr val="000000"/>
                </a:solidFill>
                <a:latin typeface="Calibri" panose="020F0502020204030204" pitchFamily="34" charset="0"/>
                <a:ea typeface="Calibri" panose="020F0502020204030204" pitchFamily="34" charset="0"/>
              </a:rPr>
              <a:t>LDA</a:t>
            </a:r>
          </a:p>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rPr>
              <a:t>CN</a:t>
            </a:r>
            <a:r>
              <a:rPr lang="en-IN" b="1" kern="100" dirty="0">
                <a:solidFill>
                  <a:srgbClr val="000000"/>
                </a:solidFill>
                <a:latin typeface="Calibri" panose="020F0502020204030204" pitchFamily="34" charset="0"/>
                <a:ea typeface="Calibri" panose="020F0502020204030204" pitchFamily="34" charset="0"/>
              </a:rPr>
              <a:t>N</a:t>
            </a:r>
            <a:endParaRPr lang="en-IN" sz="1800" kern="1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11" name="TextBox 10">
            <a:extLst>
              <a:ext uri="{FF2B5EF4-FFF2-40B4-BE49-F238E27FC236}">
                <a16:creationId xmlns:a16="http://schemas.microsoft.com/office/drawing/2014/main" id="{64A9C1B9-854D-1E4E-66EF-61B277588C23}"/>
              </a:ext>
            </a:extLst>
          </p:cNvPr>
          <p:cNvSpPr txBox="1"/>
          <p:nvPr/>
        </p:nvSpPr>
        <p:spPr>
          <a:xfrm>
            <a:off x="8177348" y="4061650"/>
            <a:ext cx="6096000" cy="1477328"/>
          </a:xfrm>
          <a:prstGeom prst="rect">
            <a:avLst/>
          </a:prstGeom>
          <a:noFill/>
        </p:spPr>
        <p:txBody>
          <a:bodyPr wrap="square">
            <a:spAutoFit/>
          </a:bodyPr>
          <a:lstStyle/>
          <a:p>
            <a:pPr>
              <a:buNone/>
            </a:pPr>
            <a:r>
              <a:rPr lang="en-US" b="1" dirty="0"/>
              <a:t>valuation Metrics:</a:t>
            </a:r>
            <a:endParaRPr lang="en-US" dirty="0"/>
          </a:p>
          <a:p>
            <a:pPr>
              <a:buFont typeface="Arial" panose="020B0604020202020204" pitchFamily="34" charset="0"/>
              <a:buChar char="•"/>
            </a:pPr>
            <a:r>
              <a:rPr lang="en-US" dirty="0"/>
              <a:t>Accuracy</a:t>
            </a:r>
          </a:p>
          <a:p>
            <a:pPr>
              <a:buFont typeface="Arial" panose="020B0604020202020204" pitchFamily="34" charset="0"/>
              <a:buChar char="•"/>
            </a:pPr>
            <a:r>
              <a:rPr lang="en-US" dirty="0"/>
              <a:t>Recall</a:t>
            </a:r>
          </a:p>
          <a:p>
            <a:pPr>
              <a:buFont typeface="Arial" panose="020B0604020202020204" pitchFamily="34" charset="0"/>
              <a:buChar char="•"/>
            </a:pPr>
            <a:r>
              <a:rPr lang="en-US" dirty="0"/>
              <a:t>Precision</a:t>
            </a:r>
          </a:p>
          <a:p>
            <a:pPr>
              <a:buFont typeface="Arial" panose="020B0604020202020204" pitchFamily="34" charset="0"/>
              <a:buChar char="•"/>
            </a:pPr>
            <a:r>
              <a:rPr lang="en-US" dirty="0"/>
              <a:t>F1-Score</a:t>
            </a:r>
          </a:p>
        </p:txBody>
      </p:sp>
      <p:sp>
        <p:nvSpPr>
          <p:cNvPr id="13" name="TextBox 12">
            <a:extLst>
              <a:ext uri="{FF2B5EF4-FFF2-40B4-BE49-F238E27FC236}">
                <a16:creationId xmlns:a16="http://schemas.microsoft.com/office/drawing/2014/main" id="{B5FFEEF3-42B8-9EA6-E956-13E65E5BCBF2}"/>
              </a:ext>
            </a:extLst>
          </p:cNvPr>
          <p:cNvSpPr txBox="1"/>
          <p:nvPr/>
        </p:nvSpPr>
        <p:spPr>
          <a:xfrm>
            <a:off x="838200" y="5323375"/>
            <a:ext cx="7136674" cy="1169551"/>
          </a:xfrm>
          <a:prstGeom prst="rect">
            <a:avLst/>
          </a:prstGeom>
          <a:noFill/>
        </p:spPr>
        <p:txBody>
          <a:bodyPr wrap="square">
            <a:spAutoFit/>
          </a:bodyPr>
          <a:lstStyle/>
          <a:p>
            <a:pPr>
              <a:buNone/>
            </a:pPr>
            <a:r>
              <a:rPr lang="en-US" sz="1400" b="1" dirty="0"/>
              <a:t>Model Performance Analysis:</a:t>
            </a:r>
            <a:endParaRPr lang="en-US" sz="1400" dirty="0"/>
          </a:p>
          <a:p>
            <a:pPr>
              <a:buFont typeface="Arial" panose="020B0604020202020204" pitchFamily="34" charset="0"/>
              <a:buChar char="•"/>
            </a:pPr>
            <a:r>
              <a:rPr lang="en-US" sz="1400" b="1" dirty="0"/>
              <a:t>Per-Class Accuracy:</a:t>
            </a:r>
            <a:r>
              <a:rPr lang="en-US" sz="1400" dirty="0"/>
              <a:t> For each digit class, I calculated the accuracy and visualized it</a:t>
            </a:r>
          </a:p>
          <a:p>
            <a:pPr>
              <a:buFont typeface="Arial" panose="020B0604020202020204" pitchFamily="34" charset="0"/>
              <a:buChar char="•"/>
            </a:pPr>
            <a:r>
              <a:rPr lang="en-US" sz="1400" b="1" dirty="0"/>
              <a:t>Confusion Matrix:</a:t>
            </a:r>
            <a:r>
              <a:rPr lang="en-US" sz="1400" dirty="0"/>
              <a:t> I created a confusion matrix to assess the model's classification performance across all classes.</a:t>
            </a:r>
          </a:p>
          <a:p>
            <a:pPr>
              <a:buFont typeface="Arial" panose="020B0604020202020204" pitchFamily="34" charset="0"/>
              <a:buChar char="•"/>
            </a:pPr>
            <a:r>
              <a:rPr lang="en-US" sz="1400" b="1" dirty="0"/>
              <a:t>Distribution of Predictions:</a:t>
            </a:r>
            <a:r>
              <a:rPr lang="en-US" sz="1400" dirty="0"/>
              <a:t> further I visualized the distribution of predictions across classes .</a:t>
            </a:r>
          </a:p>
        </p:txBody>
      </p:sp>
    </p:spTree>
    <p:extLst>
      <p:ext uri="{BB962C8B-B14F-4D97-AF65-F5344CB8AC3E}">
        <p14:creationId xmlns:p14="http://schemas.microsoft.com/office/powerpoint/2010/main" val="985506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 Completed – using Office -31 </a:t>
            </a:r>
          </a:p>
        </p:txBody>
      </p:sp>
      <p:sp>
        <p:nvSpPr>
          <p:cNvPr id="3" name="Content Placeholder 2"/>
          <p:cNvSpPr>
            <a:spLocks noGrp="1"/>
          </p:cNvSpPr>
          <p:nvPr>
            <p:ph idx="1"/>
          </p:nvPr>
        </p:nvSpPr>
        <p:spPr>
          <a:xfrm>
            <a:off x="838200" y="1825626"/>
            <a:ext cx="10515600" cy="3056618"/>
          </a:xfrm>
        </p:spPr>
        <p:txBody>
          <a:bodyPr>
            <a:normAutofit fontScale="85000" lnSpcReduction="20000"/>
          </a:bodyPr>
          <a:lstStyle/>
          <a:p>
            <a:r>
              <a:rPr lang="en-IN" b="1" dirty="0"/>
              <a:t>Using the Office-31 dataset </a:t>
            </a:r>
            <a:r>
              <a:rPr lang="en-IN" dirty="0"/>
              <a:t>we have been able to measure the accuracy and visualize the predicted labels and are successful to some extent. The approach that we have followed is that we have used all the dataset and converted it into a csv file which contains all the features and where the images are reduced to pixels which help in proper data processing .</a:t>
            </a:r>
          </a:p>
          <a:p>
            <a:r>
              <a:rPr lang="en-IN" dirty="0"/>
              <a:t>After successfully creating the individual csv files for  each domain(amazon, webcam and dslr) we have applied PCA and CORAL for the feature alignment process.</a:t>
            </a:r>
          </a:p>
          <a:p>
            <a:r>
              <a:rPr lang="en-IN" dirty="0"/>
              <a:t>On  Office-31 dataset the following techniques have been implemented and the results have been inferred and visualized.</a:t>
            </a:r>
          </a:p>
          <a:p>
            <a:endParaRPr lang="en-IN" dirty="0"/>
          </a:p>
          <a:p>
            <a:pPr>
              <a:lnSpc>
                <a:spcPct val="107000"/>
              </a:lnSpc>
              <a:spcAft>
                <a:spcPts val="15"/>
              </a:spcAft>
              <a:buNone/>
            </a:pPr>
            <a:endParaRPr lang="en-IN" dirty="0"/>
          </a:p>
        </p:txBody>
      </p:sp>
      <p:sp>
        <p:nvSpPr>
          <p:cNvPr id="4" name="TextBox 3">
            <a:extLst>
              <a:ext uri="{FF2B5EF4-FFF2-40B4-BE49-F238E27FC236}">
                <a16:creationId xmlns:a16="http://schemas.microsoft.com/office/drawing/2014/main" id="{E84E5A9F-873A-1C48-4CBF-B115CFBE4AF6}"/>
              </a:ext>
            </a:extLst>
          </p:cNvPr>
          <p:cNvSpPr txBox="1"/>
          <p:nvPr/>
        </p:nvSpPr>
        <p:spPr>
          <a:xfrm>
            <a:off x="996043" y="5234454"/>
            <a:ext cx="2579915" cy="1258421"/>
          </a:xfrm>
          <a:prstGeom prst="rect">
            <a:avLst/>
          </a:prstGeom>
          <a:noFill/>
        </p:spPr>
        <p:txBody>
          <a:bodyPr wrap="square" rtlCol="0">
            <a:spAutoFit/>
          </a:bodyPr>
          <a:lstStyle/>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a:t>
            </a: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Nearest </a:t>
            </a: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Neighbour</a:t>
            </a: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Logistic</a:t>
            </a:r>
            <a:r>
              <a:rPr lang="en-IN" sz="1800" b="1" kern="100" spc="-15"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Regression</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SVM</a:t>
            </a:r>
            <a:endParaRPr lang="en-IN" sz="1800" kern="1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TextBox 4">
            <a:extLst>
              <a:ext uri="{FF2B5EF4-FFF2-40B4-BE49-F238E27FC236}">
                <a16:creationId xmlns:a16="http://schemas.microsoft.com/office/drawing/2014/main" id="{ED10F92E-26FC-CC40-8B52-187AE0B4AB25}"/>
              </a:ext>
            </a:extLst>
          </p:cNvPr>
          <p:cNvSpPr txBox="1"/>
          <p:nvPr/>
        </p:nvSpPr>
        <p:spPr>
          <a:xfrm>
            <a:off x="4204607" y="5236787"/>
            <a:ext cx="2237015" cy="1258421"/>
          </a:xfrm>
          <a:prstGeom prst="rect">
            <a:avLst/>
          </a:prstGeom>
          <a:noFill/>
        </p:spPr>
        <p:txBody>
          <a:bodyPr wrap="square" rtlCol="0">
            <a:spAutoFit/>
          </a:bodyPr>
          <a:lstStyle/>
          <a:p>
            <a:pPr marL="342900" lvl="0" indent="-342900">
              <a:lnSpc>
                <a:spcPct val="107000"/>
              </a:lnSpc>
              <a:spcAft>
                <a:spcPts val="15"/>
              </a:spcAft>
              <a:buFont typeface="Symbol" panose="05050102010706020507" pitchFamily="18" charset="2"/>
              <a:buChar char=""/>
            </a:pPr>
            <a:r>
              <a:rPr lang="en-IN" sz="1800" b="1" kern="10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Naive Bayes</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Decision Tree</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Random Forest</a:t>
            </a:r>
            <a:endParaRPr lang="en-IN" sz="1800" kern="1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6" name="TextBox 5">
            <a:extLst>
              <a:ext uri="{FF2B5EF4-FFF2-40B4-BE49-F238E27FC236}">
                <a16:creationId xmlns:a16="http://schemas.microsoft.com/office/drawing/2014/main" id="{C901FA76-F32B-8AC4-F49C-9926AC1D63BA}"/>
              </a:ext>
            </a:extLst>
          </p:cNvPr>
          <p:cNvSpPr txBox="1"/>
          <p:nvPr/>
        </p:nvSpPr>
        <p:spPr>
          <a:xfrm>
            <a:off x="7154247" y="5234454"/>
            <a:ext cx="2612572" cy="962058"/>
          </a:xfrm>
          <a:prstGeom prst="rect">
            <a:avLst/>
          </a:prstGeom>
          <a:noFill/>
        </p:spPr>
        <p:txBody>
          <a:bodyPr wrap="square" rtlCol="0">
            <a:spAutoFit/>
          </a:bodyPr>
          <a:lstStyle/>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rPr>
              <a:t>PCA</a:t>
            </a:r>
            <a:endParaRPr lang="en-IN" sz="18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
              </a:spcAft>
              <a:buFont typeface="Symbol" panose="05050102010706020507" pitchFamily="18" charset="2"/>
              <a:buChar char=""/>
            </a:pPr>
            <a:r>
              <a:rPr lang="en-IN" sz="1800" b="1" kern="100" dirty="0">
                <a:solidFill>
                  <a:srgbClr val="000000"/>
                </a:solidFill>
                <a:effectLst/>
                <a:latin typeface="Calibri" panose="020F0502020204030204" pitchFamily="34" charset="0"/>
                <a:ea typeface="Calibri" panose="020F0502020204030204" pitchFamily="34" charset="0"/>
              </a:rPr>
              <a:t>T-SNE</a:t>
            </a:r>
            <a:endParaRPr lang="en-IN" sz="1800" kern="100" dirty="0">
              <a:solidFill>
                <a:srgbClr val="000000"/>
              </a:solidFill>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24229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ACFAA-B2FE-D07E-C0B4-F16520A01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EE369-65C5-D513-AD30-2358CF3C33C8}"/>
              </a:ext>
            </a:extLst>
          </p:cNvPr>
          <p:cNvSpPr>
            <a:spLocks noGrp="1"/>
          </p:cNvSpPr>
          <p:nvPr>
            <p:ph type="title"/>
          </p:nvPr>
        </p:nvSpPr>
        <p:spPr/>
        <p:txBody>
          <a:bodyPr/>
          <a:lstStyle/>
          <a:p>
            <a:r>
              <a:rPr lang="en-IN" dirty="0"/>
              <a:t>Results – </a:t>
            </a:r>
            <a:r>
              <a:rPr lang="en-IN" dirty="0" err="1"/>
              <a:t>Mnist</a:t>
            </a:r>
            <a:r>
              <a:rPr lang="en-IN" dirty="0"/>
              <a:t> - M </a:t>
            </a:r>
          </a:p>
        </p:txBody>
      </p:sp>
      <p:pic>
        <p:nvPicPr>
          <p:cNvPr id="8" name="Picture 7">
            <a:extLst>
              <a:ext uri="{FF2B5EF4-FFF2-40B4-BE49-F238E27FC236}">
                <a16:creationId xmlns:a16="http://schemas.microsoft.com/office/drawing/2014/main" id="{78BB112E-373F-38E8-5C64-2D151DC76331}"/>
              </a:ext>
            </a:extLst>
          </p:cNvPr>
          <p:cNvPicPr>
            <a:picLocks noChangeAspect="1"/>
          </p:cNvPicPr>
          <p:nvPr/>
        </p:nvPicPr>
        <p:blipFill>
          <a:blip r:embed="rId2"/>
          <a:stretch>
            <a:fillRect/>
          </a:stretch>
        </p:blipFill>
        <p:spPr>
          <a:xfrm>
            <a:off x="838200" y="1598192"/>
            <a:ext cx="3705742" cy="1467055"/>
          </a:xfrm>
          <a:prstGeom prst="rect">
            <a:avLst/>
          </a:prstGeom>
        </p:spPr>
      </p:pic>
      <p:pic>
        <p:nvPicPr>
          <p:cNvPr id="13" name="Picture 12">
            <a:extLst>
              <a:ext uri="{FF2B5EF4-FFF2-40B4-BE49-F238E27FC236}">
                <a16:creationId xmlns:a16="http://schemas.microsoft.com/office/drawing/2014/main" id="{8142EA10-1310-C28D-01FA-6F4CEFB9332D}"/>
              </a:ext>
            </a:extLst>
          </p:cNvPr>
          <p:cNvPicPr>
            <a:picLocks noChangeAspect="1"/>
          </p:cNvPicPr>
          <p:nvPr/>
        </p:nvPicPr>
        <p:blipFill>
          <a:blip r:embed="rId3"/>
          <a:stretch>
            <a:fillRect/>
          </a:stretch>
        </p:blipFill>
        <p:spPr>
          <a:xfrm>
            <a:off x="838200" y="5198634"/>
            <a:ext cx="4210638" cy="1581371"/>
          </a:xfrm>
          <a:prstGeom prst="rect">
            <a:avLst/>
          </a:prstGeom>
        </p:spPr>
      </p:pic>
      <p:pic>
        <p:nvPicPr>
          <p:cNvPr id="15" name="Picture 14">
            <a:extLst>
              <a:ext uri="{FF2B5EF4-FFF2-40B4-BE49-F238E27FC236}">
                <a16:creationId xmlns:a16="http://schemas.microsoft.com/office/drawing/2014/main" id="{177B72D0-C1B6-0AC4-8D4C-A53B0C596A38}"/>
              </a:ext>
            </a:extLst>
          </p:cNvPr>
          <p:cNvPicPr>
            <a:picLocks noChangeAspect="1"/>
          </p:cNvPicPr>
          <p:nvPr/>
        </p:nvPicPr>
        <p:blipFill>
          <a:blip r:embed="rId4"/>
          <a:stretch>
            <a:fillRect/>
          </a:stretch>
        </p:blipFill>
        <p:spPr>
          <a:xfrm>
            <a:off x="6842042" y="1529342"/>
            <a:ext cx="4429743" cy="1448002"/>
          </a:xfrm>
          <a:prstGeom prst="rect">
            <a:avLst/>
          </a:prstGeom>
        </p:spPr>
      </p:pic>
      <p:pic>
        <p:nvPicPr>
          <p:cNvPr id="19" name="Picture 18">
            <a:extLst>
              <a:ext uri="{FF2B5EF4-FFF2-40B4-BE49-F238E27FC236}">
                <a16:creationId xmlns:a16="http://schemas.microsoft.com/office/drawing/2014/main" id="{A5BDBCCC-DAF4-7D44-9CB3-E563BA9BB6EE}"/>
              </a:ext>
            </a:extLst>
          </p:cNvPr>
          <p:cNvPicPr>
            <a:picLocks noChangeAspect="1"/>
          </p:cNvPicPr>
          <p:nvPr/>
        </p:nvPicPr>
        <p:blipFill>
          <a:blip r:embed="rId5"/>
          <a:stretch>
            <a:fillRect/>
          </a:stretch>
        </p:blipFill>
        <p:spPr>
          <a:xfrm>
            <a:off x="6842042" y="5214231"/>
            <a:ext cx="4658375" cy="1581371"/>
          </a:xfrm>
          <a:prstGeom prst="rect">
            <a:avLst/>
          </a:prstGeom>
        </p:spPr>
      </p:pic>
      <p:sp>
        <p:nvSpPr>
          <p:cNvPr id="20" name="Rectangle 19">
            <a:extLst>
              <a:ext uri="{FF2B5EF4-FFF2-40B4-BE49-F238E27FC236}">
                <a16:creationId xmlns:a16="http://schemas.microsoft.com/office/drawing/2014/main" id="{AD18E7FD-461F-F2E6-F845-76FA0D43BC77}"/>
              </a:ext>
            </a:extLst>
          </p:cNvPr>
          <p:cNvSpPr/>
          <p:nvPr/>
        </p:nvSpPr>
        <p:spPr>
          <a:xfrm>
            <a:off x="6842042" y="5022285"/>
            <a:ext cx="1506583" cy="17634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KNN</a:t>
            </a:r>
            <a:endParaRPr lang="en-IN" dirty="0"/>
          </a:p>
        </p:txBody>
      </p:sp>
      <p:pic>
        <p:nvPicPr>
          <p:cNvPr id="4" name="Picture 3">
            <a:extLst>
              <a:ext uri="{FF2B5EF4-FFF2-40B4-BE49-F238E27FC236}">
                <a16:creationId xmlns:a16="http://schemas.microsoft.com/office/drawing/2014/main" id="{D346C84A-7232-2E74-A7A7-8834EAFDC424}"/>
              </a:ext>
            </a:extLst>
          </p:cNvPr>
          <p:cNvPicPr>
            <a:picLocks noChangeAspect="1"/>
          </p:cNvPicPr>
          <p:nvPr/>
        </p:nvPicPr>
        <p:blipFill>
          <a:blip r:embed="rId6"/>
          <a:stretch>
            <a:fillRect/>
          </a:stretch>
        </p:blipFill>
        <p:spPr>
          <a:xfrm>
            <a:off x="838200" y="3346019"/>
            <a:ext cx="4105848" cy="1666770"/>
          </a:xfrm>
          <a:prstGeom prst="rect">
            <a:avLst/>
          </a:prstGeom>
        </p:spPr>
      </p:pic>
      <p:pic>
        <p:nvPicPr>
          <p:cNvPr id="6" name="Picture 5">
            <a:extLst>
              <a:ext uri="{FF2B5EF4-FFF2-40B4-BE49-F238E27FC236}">
                <a16:creationId xmlns:a16="http://schemas.microsoft.com/office/drawing/2014/main" id="{C86C5707-B7C9-1F65-87FA-ACDFE6B84EC2}"/>
              </a:ext>
            </a:extLst>
          </p:cNvPr>
          <p:cNvPicPr>
            <a:picLocks noChangeAspect="1"/>
          </p:cNvPicPr>
          <p:nvPr/>
        </p:nvPicPr>
        <p:blipFill>
          <a:blip r:embed="rId7"/>
          <a:stretch>
            <a:fillRect/>
          </a:stretch>
        </p:blipFill>
        <p:spPr>
          <a:xfrm>
            <a:off x="6842041" y="3429000"/>
            <a:ext cx="4429743" cy="1448002"/>
          </a:xfrm>
          <a:prstGeom prst="rect">
            <a:avLst/>
          </a:prstGeom>
        </p:spPr>
      </p:pic>
    </p:spTree>
    <p:extLst>
      <p:ext uri="{BB962C8B-B14F-4D97-AF65-F5344CB8AC3E}">
        <p14:creationId xmlns:p14="http://schemas.microsoft.com/office/powerpoint/2010/main" val="1807096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EA5E2-EED0-04FB-09D4-6EF4AEC692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7A88D6-0AC8-AB45-13EC-F842D603F2BF}"/>
              </a:ext>
            </a:extLst>
          </p:cNvPr>
          <p:cNvSpPr>
            <a:spLocks noGrp="1"/>
          </p:cNvSpPr>
          <p:nvPr>
            <p:ph type="title"/>
          </p:nvPr>
        </p:nvSpPr>
        <p:spPr/>
        <p:txBody>
          <a:bodyPr/>
          <a:lstStyle/>
          <a:p>
            <a:r>
              <a:rPr lang="en-IN" dirty="0"/>
              <a:t>Results – </a:t>
            </a:r>
            <a:r>
              <a:rPr lang="en-IN" dirty="0" err="1"/>
              <a:t>Mnist</a:t>
            </a:r>
            <a:r>
              <a:rPr lang="en-IN" dirty="0"/>
              <a:t>  </a:t>
            </a:r>
          </a:p>
        </p:txBody>
      </p:sp>
      <p:pic>
        <p:nvPicPr>
          <p:cNvPr id="4" name="Picture 3">
            <a:extLst>
              <a:ext uri="{FF2B5EF4-FFF2-40B4-BE49-F238E27FC236}">
                <a16:creationId xmlns:a16="http://schemas.microsoft.com/office/drawing/2014/main" id="{53FDE872-4124-E454-4A4F-6383AD3484FC}"/>
              </a:ext>
            </a:extLst>
          </p:cNvPr>
          <p:cNvPicPr>
            <a:picLocks noChangeAspect="1"/>
          </p:cNvPicPr>
          <p:nvPr/>
        </p:nvPicPr>
        <p:blipFill>
          <a:blip r:embed="rId2"/>
          <a:stretch>
            <a:fillRect/>
          </a:stretch>
        </p:blipFill>
        <p:spPr>
          <a:xfrm>
            <a:off x="833888" y="1347356"/>
            <a:ext cx="3591426" cy="1486107"/>
          </a:xfrm>
          <a:prstGeom prst="rect">
            <a:avLst/>
          </a:prstGeom>
        </p:spPr>
      </p:pic>
      <p:pic>
        <p:nvPicPr>
          <p:cNvPr id="6" name="Picture 5">
            <a:extLst>
              <a:ext uri="{FF2B5EF4-FFF2-40B4-BE49-F238E27FC236}">
                <a16:creationId xmlns:a16="http://schemas.microsoft.com/office/drawing/2014/main" id="{2A6C0A7D-D8FA-6553-17F5-A0D58AD2047F}"/>
              </a:ext>
            </a:extLst>
          </p:cNvPr>
          <p:cNvPicPr>
            <a:picLocks noChangeAspect="1"/>
          </p:cNvPicPr>
          <p:nvPr/>
        </p:nvPicPr>
        <p:blipFill>
          <a:blip r:embed="rId3"/>
          <a:stretch>
            <a:fillRect/>
          </a:stretch>
        </p:blipFill>
        <p:spPr>
          <a:xfrm>
            <a:off x="805309" y="3429000"/>
            <a:ext cx="3324689" cy="1524213"/>
          </a:xfrm>
          <a:prstGeom prst="rect">
            <a:avLst/>
          </a:prstGeom>
        </p:spPr>
      </p:pic>
      <p:sp>
        <p:nvSpPr>
          <p:cNvPr id="7" name="Rectangle 6">
            <a:extLst>
              <a:ext uri="{FF2B5EF4-FFF2-40B4-BE49-F238E27FC236}">
                <a16:creationId xmlns:a16="http://schemas.microsoft.com/office/drawing/2014/main" id="{EDABFEDE-2E0C-984E-E5E1-0CA929C54E0A}"/>
              </a:ext>
            </a:extLst>
          </p:cNvPr>
          <p:cNvSpPr/>
          <p:nvPr/>
        </p:nvSpPr>
        <p:spPr>
          <a:xfrm>
            <a:off x="833888" y="3031343"/>
            <a:ext cx="1506583" cy="17634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KNN</a:t>
            </a:r>
            <a:endParaRPr lang="en-IN" dirty="0"/>
          </a:p>
        </p:txBody>
      </p:sp>
      <p:pic>
        <p:nvPicPr>
          <p:cNvPr id="11" name="Picture 10">
            <a:extLst>
              <a:ext uri="{FF2B5EF4-FFF2-40B4-BE49-F238E27FC236}">
                <a16:creationId xmlns:a16="http://schemas.microsoft.com/office/drawing/2014/main" id="{10712E5F-CDCD-60A9-F4E5-9E5835F87F9B}"/>
              </a:ext>
            </a:extLst>
          </p:cNvPr>
          <p:cNvPicPr>
            <a:picLocks noChangeAspect="1"/>
          </p:cNvPicPr>
          <p:nvPr/>
        </p:nvPicPr>
        <p:blipFill>
          <a:blip r:embed="rId4"/>
          <a:stretch>
            <a:fillRect/>
          </a:stretch>
        </p:blipFill>
        <p:spPr>
          <a:xfrm>
            <a:off x="6628582" y="5174521"/>
            <a:ext cx="3801956" cy="1514686"/>
          </a:xfrm>
          <a:prstGeom prst="rect">
            <a:avLst/>
          </a:prstGeom>
        </p:spPr>
      </p:pic>
      <p:pic>
        <p:nvPicPr>
          <p:cNvPr id="5" name="Picture 4">
            <a:extLst>
              <a:ext uri="{FF2B5EF4-FFF2-40B4-BE49-F238E27FC236}">
                <a16:creationId xmlns:a16="http://schemas.microsoft.com/office/drawing/2014/main" id="{B2F2F447-82C6-929D-33C2-60D61ADC08A6}"/>
              </a:ext>
            </a:extLst>
          </p:cNvPr>
          <p:cNvPicPr>
            <a:picLocks noChangeAspect="1"/>
          </p:cNvPicPr>
          <p:nvPr/>
        </p:nvPicPr>
        <p:blipFill>
          <a:blip r:embed="rId5"/>
          <a:stretch>
            <a:fillRect/>
          </a:stretch>
        </p:blipFill>
        <p:spPr>
          <a:xfrm>
            <a:off x="757677" y="5174521"/>
            <a:ext cx="3419952" cy="1514686"/>
          </a:xfrm>
          <a:prstGeom prst="rect">
            <a:avLst/>
          </a:prstGeom>
        </p:spPr>
      </p:pic>
      <p:pic>
        <p:nvPicPr>
          <p:cNvPr id="10" name="Picture 9">
            <a:extLst>
              <a:ext uri="{FF2B5EF4-FFF2-40B4-BE49-F238E27FC236}">
                <a16:creationId xmlns:a16="http://schemas.microsoft.com/office/drawing/2014/main" id="{419DFDBD-25DB-AA5E-79D7-3CEFDD279CA3}"/>
              </a:ext>
            </a:extLst>
          </p:cNvPr>
          <p:cNvPicPr>
            <a:picLocks noChangeAspect="1"/>
          </p:cNvPicPr>
          <p:nvPr/>
        </p:nvPicPr>
        <p:blipFill>
          <a:blip r:embed="rId6"/>
          <a:stretch>
            <a:fillRect/>
          </a:stretch>
        </p:blipFill>
        <p:spPr>
          <a:xfrm>
            <a:off x="6628582" y="1347356"/>
            <a:ext cx="3801958" cy="1765073"/>
          </a:xfrm>
          <a:prstGeom prst="rect">
            <a:avLst/>
          </a:prstGeom>
        </p:spPr>
      </p:pic>
      <p:pic>
        <p:nvPicPr>
          <p:cNvPr id="14" name="Picture 13">
            <a:extLst>
              <a:ext uri="{FF2B5EF4-FFF2-40B4-BE49-F238E27FC236}">
                <a16:creationId xmlns:a16="http://schemas.microsoft.com/office/drawing/2014/main" id="{C837AA49-7879-805F-434B-1571986B914D}"/>
              </a:ext>
            </a:extLst>
          </p:cNvPr>
          <p:cNvPicPr>
            <a:picLocks noChangeAspect="1"/>
          </p:cNvPicPr>
          <p:nvPr/>
        </p:nvPicPr>
        <p:blipFill>
          <a:blip r:embed="rId7"/>
          <a:stretch>
            <a:fillRect/>
          </a:stretch>
        </p:blipFill>
        <p:spPr>
          <a:xfrm>
            <a:off x="6628581" y="3413527"/>
            <a:ext cx="3801957" cy="1514686"/>
          </a:xfrm>
          <a:prstGeom prst="rect">
            <a:avLst/>
          </a:prstGeom>
        </p:spPr>
      </p:pic>
    </p:spTree>
    <p:extLst>
      <p:ext uri="{BB962C8B-B14F-4D97-AF65-F5344CB8AC3E}">
        <p14:creationId xmlns:p14="http://schemas.microsoft.com/office/powerpoint/2010/main" val="1349704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1157</TotalTime>
  <Words>2202</Words>
  <Application>Microsoft Office PowerPoint</Application>
  <PresentationFormat>Widescreen</PresentationFormat>
  <Paragraphs>170</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Consolas</vt:lpstr>
      <vt:lpstr>Symbol</vt:lpstr>
      <vt:lpstr>Times New Roman</vt:lpstr>
      <vt:lpstr>Office Theme</vt:lpstr>
      <vt:lpstr>Domain Adaptation</vt:lpstr>
      <vt:lpstr>Problem Statement</vt:lpstr>
      <vt:lpstr>Motivation</vt:lpstr>
      <vt:lpstr>Dataset</vt:lpstr>
      <vt:lpstr>Methodology</vt:lpstr>
      <vt:lpstr>Work Completed – Using Mnist and Mnist-M</vt:lpstr>
      <vt:lpstr>Work Completed – using Office -31 </vt:lpstr>
      <vt:lpstr>Results – Mnist - M </vt:lpstr>
      <vt:lpstr>Results – Mnist  </vt:lpstr>
      <vt:lpstr>Results – Mnist(training)-&gt; MnistM(testing)  </vt:lpstr>
      <vt:lpstr>Results – Office 31 </vt:lpstr>
      <vt:lpstr>Result – Office 31</vt:lpstr>
      <vt:lpstr>Visualization of Results – Mnist  for PPT I am using results from SVM</vt:lpstr>
      <vt:lpstr>Visualization of Results MNIST for PPT I am using results from SVM </vt:lpstr>
      <vt:lpstr>Visualization of Results – Mnist-M for PPT I am using results from SVM </vt:lpstr>
      <vt:lpstr>Visualization of Results – Mnist -M for PPT I am using results from SVM</vt:lpstr>
      <vt:lpstr>How does RBF Kernel Help here ?</vt:lpstr>
      <vt:lpstr>A results from CNN on MNIST-M</vt:lpstr>
      <vt:lpstr>Result of Logistic Regression</vt:lpstr>
      <vt:lpstr>Result of Logistic Regression</vt:lpstr>
      <vt:lpstr>PowerPoint Presentation</vt:lpstr>
      <vt:lpstr>What is Coral ?</vt:lpstr>
      <vt:lpstr>PowerPoint Presentation</vt:lpstr>
      <vt:lpstr>PowerPoint Presentation</vt:lpstr>
      <vt:lpstr>PowerPoint Presentation</vt:lpstr>
      <vt:lpstr>PowerPoint Presentation</vt:lpstr>
      <vt:lpstr>PowerPoint Presentation</vt:lpstr>
      <vt:lpstr>PowerPoint Presentation</vt:lpstr>
      <vt:lpstr>Inferences Based on Mnist – M and Mnist</vt:lpstr>
      <vt:lpstr>Key Observations on Mnist – M and Mnist using a Results Table</vt:lpstr>
      <vt:lpstr>Inference (Based on Results) – Office 31</vt:lpstr>
      <vt:lpstr>Inference (Based on Results) – Office 31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Gopakumar.G</dc:creator>
  <cp:lastModifiedBy>ANSH BAJPAI-[AM.SC.U4AIE23108]</cp:lastModifiedBy>
  <cp:revision>43</cp:revision>
  <dcterms:created xsi:type="dcterms:W3CDTF">2025-04-10T10:18:55Z</dcterms:created>
  <dcterms:modified xsi:type="dcterms:W3CDTF">2025-07-11T08:12:55Z</dcterms:modified>
</cp:coreProperties>
</file>